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87" r:id="rId3"/>
    <p:sldId id="275" r:id="rId4"/>
    <p:sldId id="276" r:id="rId5"/>
    <p:sldId id="256" r:id="rId6"/>
    <p:sldId id="273" r:id="rId7"/>
    <p:sldId id="279" r:id="rId8"/>
    <p:sldId id="269" r:id="rId9"/>
    <p:sldId id="280" r:id="rId10"/>
    <p:sldId id="281" r:id="rId11"/>
    <p:sldId id="272" r:id="rId12"/>
    <p:sldId id="261" r:id="rId13"/>
    <p:sldId id="262" r:id="rId14"/>
    <p:sldId id="263" r:id="rId15"/>
    <p:sldId id="283" r:id="rId16"/>
    <p:sldId id="274" r:id="rId17"/>
    <p:sldId id="284" r:id="rId18"/>
    <p:sldId id="286" r:id="rId19"/>
    <p:sldId id="282" r:id="rId20"/>
    <p:sldId id="265" r:id="rId21"/>
    <p:sldId id="266" r:id="rId22"/>
    <p:sldId id="267"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65" autoAdjust="0"/>
    <p:restoredTop sz="96196" autoAdjust="0"/>
  </p:normalViewPr>
  <p:slideViewPr>
    <p:cSldViewPr snapToGrid="0">
      <p:cViewPr varScale="1">
        <p:scale>
          <a:sx n="109" d="100"/>
          <a:sy n="109" d="100"/>
        </p:scale>
        <p:origin x="11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F27D9-71B6-4548-B3AA-EA2DB9B97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2F4267-8C76-46D0-807C-9C64C589FE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910E07-573E-46CB-B67A-2EC6503FF197}"/>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5" name="Footer Placeholder 4">
            <a:extLst>
              <a:ext uri="{FF2B5EF4-FFF2-40B4-BE49-F238E27FC236}">
                <a16:creationId xmlns:a16="http://schemas.microsoft.com/office/drawing/2014/main" id="{2FBFCBCD-EE53-4184-A18D-06624FD83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41DCF9-E43C-494E-8496-BFFB323A0FEF}"/>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1144121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113D-AFA9-498B-A59C-D15EA28CA1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BCB626-2C57-4DE9-A3A1-C0A0B63988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6A454-1054-46E0-BD0C-090FB2A3AD23}"/>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5" name="Footer Placeholder 4">
            <a:extLst>
              <a:ext uri="{FF2B5EF4-FFF2-40B4-BE49-F238E27FC236}">
                <a16:creationId xmlns:a16="http://schemas.microsoft.com/office/drawing/2014/main" id="{8F8726B9-6C85-4ED3-AA5C-502989DDF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D056E-6A99-4B1F-83AA-785C01D84A27}"/>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773366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4C5643-014E-45DB-90F4-C618279864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33363D-239E-472B-9A27-9E81B3D45D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1496E-2983-40C4-9F2B-05F73BE1E1FD}"/>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5" name="Footer Placeholder 4">
            <a:extLst>
              <a:ext uri="{FF2B5EF4-FFF2-40B4-BE49-F238E27FC236}">
                <a16:creationId xmlns:a16="http://schemas.microsoft.com/office/drawing/2014/main" id="{340404AD-D528-4C4B-B917-E3C1586F4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E8969-98B6-4F71-9BCD-455B8996DABE}"/>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1475697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A606F-E9BA-49F5-8E25-D28D2D659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57B2E4-187E-4857-9C3C-1DF6F3E2AF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5EABC6-42D3-46B0-BA3D-EBC64C59DDA4}"/>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5" name="Footer Placeholder 4">
            <a:extLst>
              <a:ext uri="{FF2B5EF4-FFF2-40B4-BE49-F238E27FC236}">
                <a16:creationId xmlns:a16="http://schemas.microsoft.com/office/drawing/2014/main" id="{FE8FDEDB-827D-49C4-985D-02C94D208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7C46F-77CF-4844-8177-A133705D5C70}"/>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95618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5D3F-7B88-431B-A96D-9975E19FD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5B8109-5552-4D5A-AE2B-9FF2318EED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360FD4-AA41-4D28-9A2C-8A604718CD21}"/>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5" name="Footer Placeholder 4">
            <a:extLst>
              <a:ext uri="{FF2B5EF4-FFF2-40B4-BE49-F238E27FC236}">
                <a16:creationId xmlns:a16="http://schemas.microsoft.com/office/drawing/2014/main" id="{1A8461DE-C4C1-4B92-AF38-C84B7464E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DC59E-8F4C-4DE1-BA8C-84CBEDCA917C}"/>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3349936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8320F-8C1F-4A6C-90A1-9D525FF658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1F697-EEB4-47F0-B10D-9E6498039A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A9CAC5-7D7F-41FB-B16A-2312264C19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F8CEC3-E322-4CED-A000-E325C6E71DF9}"/>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6" name="Footer Placeholder 5">
            <a:extLst>
              <a:ext uri="{FF2B5EF4-FFF2-40B4-BE49-F238E27FC236}">
                <a16:creationId xmlns:a16="http://schemas.microsoft.com/office/drawing/2014/main" id="{4ABDD261-EDA5-4143-BA26-7187FB05EE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333EBC-2E65-465A-9F86-9A5E1201901B}"/>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4132625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CDA0-2510-4AF3-96AD-DABAAAA012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565CB7-76B0-4BA9-ADAC-D7C0F171CF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8DF596-C55F-48F2-9E42-2645051CC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A2B820-0C63-4245-900C-50CAD541DA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B46D6F-EC11-4AA9-A640-B3C7A7A598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0B88FC-443E-4F18-B109-2F6E4C62DD48}"/>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8" name="Footer Placeholder 7">
            <a:extLst>
              <a:ext uri="{FF2B5EF4-FFF2-40B4-BE49-F238E27FC236}">
                <a16:creationId xmlns:a16="http://schemas.microsoft.com/office/drawing/2014/main" id="{6A99ADF1-FABA-4AB6-8E2E-D0C3E40A88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4BC11A-42A3-4067-8CDF-0DCB8C9C4853}"/>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2052851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83DC-6C7C-48B5-848E-B28247756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0B1D3E-F9EE-4D6E-A98A-784D37351380}"/>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4" name="Footer Placeholder 3">
            <a:extLst>
              <a:ext uri="{FF2B5EF4-FFF2-40B4-BE49-F238E27FC236}">
                <a16:creationId xmlns:a16="http://schemas.microsoft.com/office/drawing/2014/main" id="{9AD80D43-2705-411B-9F3D-31730A707A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82F1F6-D3B5-4A4C-AC55-799C1049F7A3}"/>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204867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581357-6926-42BC-8B79-96468B0B8D7B}"/>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3" name="Footer Placeholder 2">
            <a:extLst>
              <a:ext uri="{FF2B5EF4-FFF2-40B4-BE49-F238E27FC236}">
                <a16:creationId xmlns:a16="http://schemas.microsoft.com/office/drawing/2014/main" id="{084C69F5-294E-40E8-9F09-13B76D01A1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066404-BC70-4229-863E-4CA02FD75D70}"/>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3737411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B1EA7-F12F-4850-8306-A7417499DD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CF9CB3-E0EF-4723-9604-56E294CB01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7469EE-5989-4854-B88D-CB307A09D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508BFD-A681-4BFF-BCFE-C890BAF14AE7}"/>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6" name="Footer Placeholder 5">
            <a:extLst>
              <a:ext uri="{FF2B5EF4-FFF2-40B4-BE49-F238E27FC236}">
                <a16:creationId xmlns:a16="http://schemas.microsoft.com/office/drawing/2014/main" id="{2D6612C2-1756-42D2-BC6D-8D512BF726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EC81AC-64DE-4BA7-BE3D-B50577617277}"/>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2042457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F89FC-0FDF-4070-AD6A-92C50D4C4B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64F51E-117F-462F-B0FF-FFBA4DBFE2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A258D0-3447-4D84-8054-A28D0B108F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0D0F11-8B18-42A1-A246-ABBC31C6BEA7}"/>
              </a:ext>
            </a:extLst>
          </p:cNvPr>
          <p:cNvSpPr>
            <a:spLocks noGrp="1"/>
          </p:cNvSpPr>
          <p:nvPr>
            <p:ph type="dt" sz="half" idx="10"/>
          </p:nvPr>
        </p:nvSpPr>
        <p:spPr/>
        <p:txBody>
          <a:bodyPr/>
          <a:lstStyle/>
          <a:p>
            <a:fld id="{73679711-7614-4312-9975-F33ECF1EB139}" type="datetimeFigureOut">
              <a:rPr lang="en-US" smtClean="0"/>
              <a:t>4/28/2021</a:t>
            </a:fld>
            <a:endParaRPr lang="en-US"/>
          </a:p>
        </p:txBody>
      </p:sp>
      <p:sp>
        <p:nvSpPr>
          <p:cNvPr id="6" name="Footer Placeholder 5">
            <a:extLst>
              <a:ext uri="{FF2B5EF4-FFF2-40B4-BE49-F238E27FC236}">
                <a16:creationId xmlns:a16="http://schemas.microsoft.com/office/drawing/2014/main" id="{BA13F5D7-F65B-4B40-8645-0FF3811161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DB3F2-FD87-4AD9-B4B4-D0B6A61732B8}"/>
              </a:ext>
            </a:extLst>
          </p:cNvPr>
          <p:cNvSpPr>
            <a:spLocks noGrp="1"/>
          </p:cNvSpPr>
          <p:nvPr>
            <p:ph type="sldNum" sz="quarter" idx="12"/>
          </p:nvPr>
        </p:nvSpPr>
        <p:spPr/>
        <p:txBody>
          <a:bodyPr/>
          <a:lstStyle/>
          <a:p>
            <a:fld id="{9C53DB16-72E9-4327-B743-86F2BBD14FDA}" type="slidenum">
              <a:rPr lang="en-US" smtClean="0"/>
              <a:t>‹#›</a:t>
            </a:fld>
            <a:endParaRPr lang="en-US"/>
          </a:p>
        </p:txBody>
      </p:sp>
    </p:spTree>
    <p:extLst>
      <p:ext uri="{BB962C8B-B14F-4D97-AF65-F5344CB8AC3E}">
        <p14:creationId xmlns:p14="http://schemas.microsoft.com/office/powerpoint/2010/main" val="412515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BE5FE1-A169-45E3-B48B-089A269F9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837F4C-344C-47E8-93FD-45DD6E5191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C5F3D1-B9D1-4E70-B129-D89D1B3BD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679711-7614-4312-9975-F33ECF1EB139}" type="datetimeFigureOut">
              <a:rPr lang="en-US" smtClean="0"/>
              <a:t>4/28/2021</a:t>
            </a:fld>
            <a:endParaRPr lang="en-US"/>
          </a:p>
        </p:txBody>
      </p:sp>
      <p:sp>
        <p:nvSpPr>
          <p:cNvPr id="5" name="Footer Placeholder 4">
            <a:extLst>
              <a:ext uri="{FF2B5EF4-FFF2-40B4-BE49-F238E27FC236}">
                <a16:creationId xmlns:a16="http://schemas.microsoft.com/office/drawing/2014/main" id="{5E713DBA-1895-4588-B56A-F850F9EE4A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E5B080-635C-4A11-8E73-408E20641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3DB16-72E9-4327-B743-86F2BBD14FDA}" type="slidenum">
              <a:rPr lang="en-US" smtClean="0"/>
              <a:t>‹#›</a:t>
            </a:fld>
            <a:endParaRPr lang="en-US"/>
          </a:p>
        </p:txBody>
      </p:sp>
    </p:spTree>
    <p:extLst>
      <p:ext uri="{BB962C8B-B14F-4D97-AF65-F5344CB8AC3E}">
        <p14:creationId xmlns:p14="http://schemas.microsoft.com/office/powerpoint/2010/main" val="935624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jpe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293C766-8268-4867-8292-5344FD83BF54}"/>
              </a:ext>
            </a:extLst>
          </p:cNvPr>
          <p:cNvGrpSpPr/>
          <p:nvPr/>
        </p:nvGrpSpPr>
        <p:grpSpPr>
          <a:xfrm>
            <a:off x="2019300" y="1893277"/>
            <a:ext cx="8153400" cy="3225463"/>
            <a:chOff x="2019300" y="1524000"/>
            <a:chExt cx="8153400" cy="3225463"/>
          </a:xfrm>
        </p:grpSpPr>
        <p:sp>
          <p:nvSpPr>
            <p:cNvPr id="2" name="TextBox 1">
              <a:extLst>
                <a:ext uri="{FF2B5EF4-FFF2-40B4-BE49-F238E27FC236}">
                  <a16:creationId xmlns:a16="http://schemas.microsoft.com/office/drawing/2014/main" id="{6C1C8B1E-1EBC-4003-B5DE-17B5862F0FE2}"/>
                </a:ext>
              </a:extLst>
            </p:cNvPr>
            <p:cNvSpPr txBox="1"/>
            <p:nvPr/>
          </p:nvSpPr>
          <p:spPr>
            <a:xfrm>
              <a:off x="2019300" y="1524000"/>
              <a:ext cx="8153400" cy="584775"/>
            </a:xfrm>
            <a:prstGeom prst="rect">
              <a:avLst/>
            </a:prstGeom>
            <a:noFill/>
          </p:spPr>
          <p:txBody>
            <a:bodyPr wrap="square" rtlCol="0">
              <a:spAutoFit/>
            </a:bodyPr>
            <a:lstStyle/>
            <a:p>
              <a:pPr algn="ctr"/>
              <a:r>
                <a:rPr lang="en-US" sz="3200" b="1" dirty="0"/>
                <a:t>American Car License Plate Recognition</a:t>
              </a:r>
            </a:p>
          </p:txBody>
        </p:sp>
        <p:sp>
          <p:nvSpPr>
            <p:cNvPr id="3" name="TextBox 2">
              <a:extLst>
                <a:ext uri="{FF2B5EF4-FFF2-40B4-BE49-F238E27FC236}">
                  <a16:creationId xmlns:a16="http://schemas.microsoft.com/office/drawing/2014/main" id="{99272F88-678A-4A1A-B893-C65388733494}"/>
                </a:ext>
              </a:extLst>
            </p:cNvPr>
            <p:cNvSpPr txBox="1"/>
            <p:nvPr/>
          </p:nvSpPr>
          <p:spPr>
            <a:xfrm>
              <a:off x="2057400" y="2362200"/>
              <a:ext cx="8077200" cy="400110"/>
            </a:xfrm>
            <a:prstGeom prst="rect">
              <a:avLst/>
            </a:prstGeom>
            <a:noFill/>
          </p:spPr>
          <p:txBody>
            <a:bodyPr wrap="square" rtlCol="0">
              <a:spAutoFit/>
            </a:bodyPr>
            <a:lstStyle/>
            <a:p>
              <a:pPr algn="ctr"/>
              <a:r>
                <a:rPr lang="en-US" sz="2000" dirty="0"/>
                <a:t>EECE7398 Advances in Deep Learning – Final Presentation</a:t>
              </a:r>
            </a:p>
          </p:txBody>
        </p:sp>
        <p:sp>
          <p:nvSpPr>
            <p:cNvPr id="4" name="TextBox 3">
              <a:extLst>
                <a:ext uri="{FF2B5EF4-FFF2-40B4-BE49-F238E27FC236}">
                  <a16:creationId xmlns:a16="http://schemas.microsoft.com/office/drawing/2014/main" id="{71C92097-924E-4DBE-BE99-5086F11563CC}"/>
                </a:ext>
              </a:extLst>
            </p:cNvPr>
            <p:cNvSpPr txBox="1"/>
            <p:nvPr/>
          </p:nvSpPr>
          <p:spPr>
            <a:xfrm>
              <a:off x="4305300" y="3733800"/>
              <a:ext cx="3581400" cy="1015663"/>
            </a:xfrm>
            <a:prstGeom prst="rect">
              <a:avLst/>
            </a:prstGeom>
            <a:noFill/>
          </p:spPr>
          <p:txBody>
            <a:bodyPr wrap="square" rtlCol="0">
              <a:spAutoFit/>
            </a:bodyPr>
            <a:lstStyle/>
            <a:p>
              <a:pPr algn="ctr"/>
              <a:r>
                <a:rPr lang="en-US" sz="2000" dirty="0"/>
                <a:t>Zehua Liu</a:t>
              </a:r>
            </a:p>
            <a:p>
              <a:pPr algn="ctr"/>
              <a:r>
                <a:rPr lang="en-US" sz="2000" dirty="0"/>
                <a:t>Xu Liang</a:t>
              </a:r>
            </a:p>
            <a:p>
              <a:pPr algn="ctr"/>
              <a:r>
                <a:rPr lang="en-US" sz="2000" dirty="0"/>
                <a:t>Hao Lei</a:t>
              </a:r>
              <a:endParaRPr lang="en-US" dirty="0"/>
            </a:p>
          </p:txBody>
        </p:sp>
      </p:grpSp>
      <p:pic>
        <p:nvPicPr>
          <p:cNvPr id="7" name="Picture 6">
            <a:extLst>
              <a:ext uri="{FF2B5EF4-FFF2-40B4-BE49-F238E27FC236}">
                <a16:creationId xmlns:a16="http://schemas.microsoft.com/office/drawing/2014/main" id="{9D37DDFF-1754-4F6D-B88B-FEEE3E08610C}"/>
              </a:ext>
            </a:extLst>
          </p:cNvPr>
          <p:cNvPicPr>
            <a:picLocks noChangeAspect="1"/>
          </p:cNvPicPr>
          <p:nvPr/>
        </p:nvPicPr>
        <p:blipFill>
          <a:blip r:embed="rId2"/>
          <a:stretch>
            <a:fillRect/>
          </a:stretch>
        </p:blipFill>
        <p:spPr>
          <a:xfrm>
            <a:off x="300037" y="361217"/>
            <a:ext cx="11591925" cy="895350"/>
          </a:xfrm>
          <a:prstGeom prst="rect">
            <a:avLst/>
          </a:prstGeom>
        </p:spPr>
      </p:pic>
    </p:spTree>
    <p:extLst>
      <p:ext uri="{BB962C8B-B14F-4D97-AF65-F5344CB8AC3E}">
        <p14:creationId xmlns:p14="http://schemas.microsoft.com/office/powerpoint/2010/main" val="3017172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283E07D-EDDD-4106-B4F6-5690AD4DDE40}"/>
              </a:ext>
            </a:extLst>
          </p:cNvPr>
          <p:cNvGrpSpPr/>
          <p:nvPr/>
        </p:nvGrpSpPr>
        <p:grpSpPr>
          <a:xfrm>
            <a:off x="2952749" y="764903"/>
            <a:ext cx="6286501" cy="4199625"/>
            <a:chOff x="1758461" y="738526"/>
            <a:chExt cx="6286501" cy="3154388"/>
          </a:xfrm>
        </p:grpSpPr>
        <p:sp>
          <p:nvSpPr>
            <p:cNvPr id="4" name="TextBox 3">
              <a:extLst>
                <a:ext uri="{FF2B5EF4-FFF2-40B4-BE49-F238E27FC236}">
                  <a16:creationId xmlns:a16="http://schemas.microsoft.com/office/drawing/2014/main" id="{8D351E63-5F32-49E9-8153-5D7EF4387E2D}"/>
                </a:ext>
              </a:extLst>
            </p:cNvPr>
            <p:cNvSpPr txBox="1"/>
            <p:nvPr/>
          </p:nvSpPr>
          <p:spPr>
            <a:xfrm>
              <a:off x="1758461" y="1446412"/>
              <a:ext cx="6286501" cy="2446502"/>
            </a:xfrm>
            <a:prstGeom prst="rect">
              <a:avLst/>
            </a:prstGeom>
            <a:noFill/>
          </p:spPr>
          <p:txBody>
            <a:bodyPr wrap="square" rtlCol="0">
              <a:spAutoFit/>
            </a:bodyPr>
            <a:lstStyle/>
            <a:p>
              <a:pPr>
                <a:lnSpc>
                  <a:spcPct val="150000"/>
                </a:lnSpc>
              </a:pPr>
              <a:r>
                <a:rPr lang="en-US" altLang="zh-CN" sz="2800" b="1" dirty="0">
                  <a:solidFill>
                    <a:schemeClr val="accent3">
                      <a:lumMod val="60000"/>
                      <a:lumOff val="40000"/>
                    </a:schemeClr>
                  </a:solidFill>
                </a:rPr>
                <a:t>Dataset Manufacturing</a:t>
              </a:r>
            </a:p>
            <a:p>
              <a:pPr>
                <a:lnSpc>
                  <a:spcPct val="150000"/>
                </a:lnSpc>
              </a:pPr>
              <a:r>
                <a:rPr lang="en-US" altLang="zh-CN" sz="2800" b="1" dirty="0">
                  <a:solidFill>
                    <a:schemeClr val="accent3">
                      <a:lumMod val="60000"/>
                      <a:lumOff val="40000"/>
                    </a:schemeClr>
                  </a:solidFill>
                </a:rPr>
                <a:t>Rectangle Detection &amp; Plate Validation</a:t>
              </a:r>
            </a:p>
            <a:p>
              <a:pPr>
                <a:lnSpc>
                  <a:spcPct val="150000"/>
                </a:lnSpc>
              </a:pPr>
              <a:r>
                <a:rPr lang="en-US" sz="2800" b="1" dirty="0"/>
                <a:t>State Recognition &amp; Serial Extraction</a:t>
              </a:r>
            </a:p>
            <a:p>
              <a:pPr>
                <a:lnSpc>
                  <a:spcPct val="150000"/>
                </a:lnSpc>
              </a:pPr>
              <a:r>
                <a:rPr lang="en-US" sz="2800" b="1" dirty="0">
                  <a:solidFill>
                    <a:schemeClr val="accent3">
                      <a:lumMod val="60000"/>
                      <a:lumOff val="40000"/>
                    </a:schemeClr>
                  </a:solidFill>
                </a:rPr>
                <a:t>Character Segmentation &amp; Recognition</a:t>
              </a:r>
            </a:p>
            <a:p>
              <a:pPr>
                <a:lnSpc>
                  <a:spcPct val="150000"/>
                </a:lnSpc>
              </a:pPr>
              <a:r>
                <a:rPr lang="en-US" sz="2800" b="1" dirty="0">
                  <a:solidFill>
                    <a:schemeClr val="accent3">
                      <a:lumMod val="60000"/>
                      <a:lumOff val="40000"/>
                    </a:schemeClr>
                  </a:solidFill>
                </a:rPr>
                <a:t>Future Work</a:t>
              </a:r>
            </a:p>
          </p:txBody>
        </p:sp>
        <p:sp>
          <p:nvSpPr>
            <p:cNvPr id="6" name="TextBox 5">
              <a:extLst>
                <a:ext uri="{FF2B5EF4-FFF2-40B4-BE49-F238E27FC236}">
                  <a16:creationId xmlns:a16="http://schemas.microsoft.com/office/drawing/2014/main" id="{86E3ADF6-F5D0-42DE-A4DA-874F82A96D88}"/>
                </a:ext>
              </a:extLst>
            </p:cNvPr>
            <p:cNvSpPr txBox="1"/>
            <p:nvPr/>
          </p:nvSpPr>
          <p:spPr>
            <a:xfrm>
              <a:off x="1767253" y="738526"/>
              <a:ext cx="6097464" cy="707886"/>
            </a:xfrm>
            <a:prstGeom prst="rect">
              <a:avLst/>
            </a:prstGeom>
            <a:noFill/>
          </p:spPr>
          <p:txBody>
            <a:bodyPr wrap="square">
              <a:spAutoFit/>
            </a:bodyPr>
            <a:lstStyle/>
            <a:p>
              <a:r>
                <a:rPr lang="en-US" altLang="zh-CN" sz="4000" b="1" dirty="0"/>
                <a:t>Road Map</a:t>
              </a:r>
              <a:endParaRPr lang="en-US" sz="4000" dirty="0"/>
            </a:p>
          </p:txBody>
        </p:sp>
      </p:grpSp>
    </p:spTree>
    <p:extLst>
      <p:ext uri="{BB962C8B-B14F-4D97-AF65-F5344CB8AC3E}">
        <p14:creationId xmlns:p14="http://schemas.microsoft.com/office/powerpoint/2010/main" val="2976508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9BD5E0-8962-460D-8CD4-884A2E44B948}"/>
              </a:ext>
            </a:extLst>
          </p:cNvPr>
          <p:cNvSpPr txBox="1"/>
          <p:nvPr/>
        </p:nvSpPr>
        <p:spPr>
          <a:xfrm>
            <a:off x="391885" y="569167"/>
            <a:ext cx="6727372" cy="584775"/>
          </a:xfrm>
          <a:prstGeom prst="rect">
            <a:avLst/>
          </a:prstGeom>
          <a:noFill/>
        </p:spPr>
        <p:txBody>
          <a:bodyPr wrap="square" rtlCol="0">
            <a:spAutoFit/>
          </a:bodyPr>
          <a:lstStyle/>
          <a:p>
            <a:r>
              <a:rPr lang="en-US" sz="3200" b="1" dirty="0"/>
              <a:t>State Recognition and Serial Extraction</a:t>
            </a:r>
          </a:p>
        </p:txBody>
      </p:sp>
      <p:grpSp>
        <p:nvGrpSpPr>
          <p:cNvPr id="2" name="Group 1">
            <a:extLst>
              <a:ext uri="{FF2B5EF4-FFF2-40B4-BE49-F238E27FC236}">
                <a16:creationId xmlns:a16="http://schemas.microsoft.com/office/drawing/2014/main" id="{B9BAB768-7E33-44F0-9264-545BB577F4B0}"/>
              </a:ext>
            </a:extLst>
          </p:cNvPr>
          <p:cNvGrpSpPr/>
          <p:nvPr/>
        </p:nvGrpSpPr>
        <p:grpSpPr>
          <a:xfrm>
            <a:off x="1082352" y="1787798"/>
            <a:ext cx="5486401" cy="3300729"/>
            <a:chOff x="1082352" y="1787798"/>
            <a:chExt cx="5486401" cy="3300729"/>
          </a:xfrm>
        </p:grpSpPr>
        <p:pic>
          <p:nvPicPr>
            <p:cNvPr id="7" name="Picture 6">
              <a:extLst>
                <a:ext uri="{FF2B5EF4-FFF2-40B4-BE49-F238E27FC236}">
                  <a16:creationId xmlns:a16="http://schemas.microsoft.com/office/drawing/2014/main" id="{E313E961-0BF1-49D2-8A0D-66A9DA384BFE}"/>
                </a:ext>
              </a:extLst>
            </p:cNvPr>
            <p:cNvPicPr>
              <a:picLocks noChangeAspect="1"/>
            </p:cNvPicPr>
            <p:nvPr/>
          </p:nvPicPr>
          <p:blipFill>
            <a:blip r:embed="rId2"/>
            <a:stretch>
              <a:fillRect/>
            </a:stretch>
          </p:blipFill>
          <p:spPr>
            <a:xfrm>
              <a:off x="1082353" y="1787798"/>
              <a:ext cx="5486400" cy="922843"/>
            </a:xfrm>
            <a:prstGeom prst="rect">
              <a:avLst/>
            </a:prstGeom>
          </p:spPr>
        </p:pic>
        <p:pic>
          <p:nvPicPr>
            <p:cNvPr id="9" name="Picture 8">
              <a:extLst>
                <a:ext uri="{FF2B5EF4-FFF2-40B4-BE49-F238E27FC236}">
                  <a16:creationId xmlns:a16="http://schemas.microsoft.com/office/drawing/2014/main" id="{0F0AE1AA-B909-456C-961A-4F6CDC479076}"/>
                </a:ext>
              </a:extLst>
            </p:cNvPr>
            <p:cNvPicPr>
              <a:picLocks noChangeAspect="1"/>
            </p:cNvPicPr>
            <p:nvPr/>
          </p:nvPicPr>
          <p:blipFill>
            <a:blip r:embed="rId3"/>
            <a:stretch>
              <a:fillRect/>
            </a:stretch>
          </p:blipFill>
          <p:spPr>
            <a:xfrm>
              <a:off x="1082352" y="2978016"/>
              <a:ext cx="5486400" cy="926533"/>
            </a:xfrm>
            <a:prstGeom prst="rect">
              <a:avLst/>
            </a:prstGeom>
          </p:spPr>
        </p:pic>
        <p:pic>
          <p:nvPicPr>
            <p:cNvPr id="11" name="Picture 10">
              <a:extLst>
                <a:ext uri="{FF2B5EF4-FFF2-40B4-BE49-F238E27FC236}">
                  <a16:creationId xmlns:a16="http://schemas.microsoft.com/office/drawing/2014/main" id="{7FFE062B-6181-46D2-A13B-187AAD3597FD}"/>
                </a:ext>
              </a:extLst>
            </p:cNvPr>
            <p:cNvPicPr>
              <a:picLocks noChangeAspect="1"/>
            </p:cNvPicPr>
            <p:nvPr/>
          </p:nvPicPr>
          <p:blipFill>
            <a:blip r:embed="rId4"/>
            <a:stretch>
              <a:fillRect/>
            </a:stretch>
          </p:blipFill>
          <p:spPr>
            <a:xfrm>
              <a:off x="1082352" y="4171924"/>
              <a:ext cx="5486400" cy="916603"/>
            </a:xfrm>
            <a:prstGeom prst="rect">
              <a:avLst/>
            </a:prstGeom>
          </p:spPr>
        </p:pic>
      </p:grpSp>
      <p:grpSp>
        <p:nvGrpSpPr>
          <p:cNvPr id="3" name="Group 2">
            <a:extLst>
              <a:ext uri="{FF2B5EF4-FFF2-40B4-BE49-F238E27FC236}">
                <a16:creationId xmlns:a16="http://schemas.microsoft.com/office/drawing/2014/main" id="{E77355AA-E616-4B59-94F2-7CE9A3EBD8B9}"/>
              </a:ext>
            </a:extLst>
          </p:cNvPr>
          <p:cNvGrpSpPr/>
          <p:nvPr/>
        </p:nvGrpSpPr>
        <p:grpSpPr>
          <a:xfrm>
            <a:off x="7165913" y="2249219"/>
            <a:ext cx="3508310" cy="2400414"/>
            <a:chOff x="7165913" y="2249219"/>
            <a:chExt cx="3508310" cy="2400414"/>
          </a:xfrm>
        </p:grpSpPr>
        <p:sp>
          <p:nvSpPr>
            <p:cNvPr id="12" name="TextBox 11">
              <a:extLst>
                <a:ext uri="{FF2B5EF4-FFF2-40B4-BE49-F238E27FC236}">
                  <a16:creationId xmlns:a16="http://schemas.microsoft.com/office/drawing/2014/main" id="{51397C83-7756-4957-9FD4-8B20745587F0}"/>
                </a:ext>
              </a:extLst>
            </p:cNvPr>
            <p:cNvSpPr txBox="1"/>
            <p:nvPr/>
          </p:nvSpPr>
          <p:spPr>
            <a:xfrm>
              <a:off x="7165913" y="2710641"/>
              <a:ext cx="3508310" cy="1938992"/>
            </a:xfrm>
            <a:prstGeom prst="rect">
              <a:avLst/>
            </a:prstGeom>
            <a:noFill/>
          </p:spPr>
          <p:txBody>
            <a:bodyPr wrap="square" rtlCol="0">
              <a:spAutoFit/>
            </a:bodyPr>
            <a:lstStyle/>
            <a:p>
              <a:pPr marL="285750" indent="-285750">
                <a:buFontTx/>
                <a:buChar char="-"/>
              </a:pPr>
              <a:r>
                <a:rPr lang="en-US" sz="2000" dirty="0"/>
                <a:t>Format &amp; Pattern are stable</a:t>
              </a:r>
            </a:p>
            <a:p>
              <a:endParaRPr lang="en-US" sz="2000" dirty="0"/>
            </a:p>
            <a:p>
              <a:pPr marL="285750" indent="-285750">
                <a:buFontTx/>
                <a:buChar char="-"/>
              </a:pPr>
              <a:r>
                <a:rPr lang="en-US" sz="2000" dirty="0"/>
                <a:t>Serial colors are consistent</a:t>
              </a:r>
            </a:p>
            <a:p>
              <a:pPr marL="285750" indent="-285750">
                <a:buFontTx/>
                <a:buChar char="-"/>
              </a:pPr>
              <a:endParaRPr lang="en-US" sz="2000" dirty="0"/>
            </a:p>
            <a:p>
              <a:pPr marL="285750" indent="-285750">
                <a:buFontTx/>
                <a:buChar char="-"/>
              </a:pPr>
              <a:r>
                <a:rPr lang="en-US" sz="2000" dirty="0"/>
                <a:t>Serial colors are different from the background</a:t>
              </a:r>
            </a:p>
          </p:txBody>
        </p:sp>
        <p:sp>
          <p:nvSpPr>
            <p:cNvPr id="8" name="TextBox 7">
              <a:extLst>
                <a:ext uri="{FF2B5EF4-FFF2-40B4-BE49-F238E27FC236}">
                  <a16:creationId xmlns:a16="http://schemas.microsoft.com/office/drawing/2014/main" id="{854C7B4D-FAAE-4F4B-9081-F2FFE96E0C2C}"/>
                </a:ext>
              </a:extLst>
            </p:cNvPr>
            <p:cNvSpPr txBox="1"/>
            <p:nvPr/>
          </p:nvSpPr>
          <p:spPr>
            <a:xfrm>
              <a:off x="7165913" y="2249219"/>
              <a:ext cx="3508310" cy="400110"/>
            </a:xfrm>
            <a:prstGeom prst="rect">
              <a:avLst/>
            </a:prstGeom>
            <a:noFill/>
          </p:spPr>
          <p:txBody>
            <a:bodyPr wrap="square" rtlCol="0">
              <a:spAutoFit/>
            </a:bodyPr>
            <a:lstStyle/>
            <a:p>
              <a:r>
                <a:rPr lang="en-US" sz="2000" b="1" dirty="0"/>
                <a:t>Three important properties</a:t>
              </a:r>
            </a:p>
          </p:txBody>
        </p:sp>
      </p:grpSp>
    </p:spTree>
    <p:extLst>
      <p:ext uri="{BB962C8B-B14F-4D97-AF65-F5344CB8AC3E}">
        <p14:creationId xmlns:p14="http://schemas.microsoft.com/office/powerpoint/2010/main" val="2306672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9BD5E0-8962-460D-8CD4-884A2E44B948}"/>
              </a:ext>
            </a:extLst>
          </p:cNvPr>
          <p:cNvSpPr txBox="1"/>
          <p:nvPr/>
        </p:nvSpPr>
        <p:spPr>
          <a:xfrm>
            <a:off x="391885" y="569167"/>
            <a:ext cx="6727372" cy="584775"/>
          </a:xfrm>
          <a:prstGeom prst="rect">
            <a:avLst/>
          </a:prstGeom>
          <a:noFill/>
        </p:spPr>
        <p:txBody>
          <a:bodyPr wrap="square" rtlCol="0">
            <a:spAutoFit/>
          </a:bodyPr>
          <a:lstStyle/>
          <a:p>
            <a:r>
              <a:rPr lang="en-US" sz="3200" b="1" dirty="0"/>
              <a:t>State Recognition and Serial Extraction</a:t>
            </a:r>
          </a:p>
        </p:txBody>
      </p:sp>
      <p:pic>
        <p:nvPicPr>
          <p:cNvPr id="15" name="Picture 14">
            <a:extLst>
              <a:ext uri="{FF2B5EF4-FFF2-40B4-BE49-F238E27FC236}">
                <a16:creationId xmlns:a16="http://schemas.microsoft.com/office/drawing/2014/main" id="{5DF96799-3FC7-470E-8858-21BA578C0C4B}"/>
              </a:ext>
            </a:extLst>
          </p:cNvPr>
          <p:cNvPicPr>
            <a:picLocks noChangeAspect="1"/>
          </p:cNvPicPr>
          <p:nvPr/>
        </p:nvPicPr>
        <p:blipFill>
          <a:blip r:embed="rId2"/>
          <a:stretch>
            <a:fillRect/>
          </a:stretch>
        </p:blipFill>
        <p:spPr>
          <a:xfrm>
            <a:off x="8043766" y="4604368"/>
            <a:ext cx="2743200" cy="676656"/>
          </a:xfrm>
          <a:prstGeom prst="rect">
            <a:avLst/>
          </a:prstGeom>
        </p:spPr>
      </p:pic>
      <p:grpSp>
        <p:nvGrpSpPr>
          <p:cNvPr id="2" name="Group 1">
            <a:extLst>
              <a:ext uri="{FF2B5EF4-FFF2-40B4-BE49-F238E27FC236}">
                <a16:creationId xmlns:a16="http://schemas.microsoft.com/office/drawing/2014/main" id="{13F1CE76-A68D-403E-84E8-46E53455362A}"/>
              </a:ext>
            </a:extLst>
          </p:cNvPr>
          <p:cNvGrpSpPr/>
          <p:nvPr/>
        </p:nvGrpSpPr>
        <p:grpSpPr>
          <a:xfrm>
            <a:off x="816895" y="1558213"/>
            <a:ext cx="3017987" cy="1694453"/>
            <a:chOff x="816895" y="1558213"/>
            <a:chExt cx="3017987" cy="1694453"/>
          </a:xfrm>
        </p:grpSpPr>
        <p:pic>
          <p:nvPicPr>
            <p:cNvPr id="17" name="Picture 16" descr="A picture containing text, sign, plate, dishware&#10;&#10;Description automatically generated">
              <a:extLst>
                <a:ext uri="{FF2B5EF4-FFF2-40B4-BE49-F238E27FC236}">
                  <a16:creationId xmlns:a16="http://schemas.microsoft.com/office/drawing/2014/main" id="{6269356D-7CDB-469F-A671-14FEED211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198" y="1715367"/>
              <a:ext cx="2743200" cy="1381611"/>
            </a:xfrm>
            <a:prstGeom prst="rect">
              <a:avLst/>
            </a:prstGeom>
          </p:spPr>
        </p:pic>
        <p:sp>
          <p:nvSpPr>
            <p:cNvPr id="20" name="Rectangle 19">
              <a:extLst>
                <a:ext uri="{FF2B5EF4-FFF2-40B4-BE49-F238E27FC236}">
                  <a16:creationId xmlns:a16="http://schemas.microsoft.com/office/drawing/2014/main" id="{32A2C42E-4BF0-4A13-9B01-51EA00263603}"/>
                </a:ext>
              </a:extLst>
            </p:cNvPr>
            <p:cNvSpPr/>
            <p:nvPr/>
          </p:nvSpPr>
          <p:spPr>
            <a:xfrm>
              <a:off x="830424" y="1558213"/>
              <a:ext cx="3004458" cy="5038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4A9D629-8DDA-4A0A-9707-C4594D34D8A0}"/>
                </a:ext>
              </a:extLst>
            </p:cNvPr>
            <p:cNvSpPr/>
            <p:nvPr/>
          </p:nvSpPr>
          <p:spPr>
            <a:xfrm>
              <a:off x="816895" y="2748813"/>
              <a:ext cx="3004458" cy="5038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4EF2CA-0CF3-4546-A713-95048BF97C18}"/>
              </a:ext>
            </a:extLst>
          </p:cNvPr>
          <p:cNvSpPr txBox="1"/>
          <p:nvPr/>
        </p:nvSpPr>
        <p:spPr>
          <a:xfrm>
            <a:off x="4993822" y="2175210"/>
            <a:ext cx="1966815" cy="369332"/>
          </a:xfrm>
          <a:prstGeom prst="rect">
            <a:avLst/>
          </a:prstGeom>
          <a:noFill/>
        </p:spPr>
        <p:txBody>
          <a:bodyPr wrap="square" rtlCol="0">
            <a:spAutoFit/>
          </a:bodyPr>
          <a:lstStyle/>
          <a:p>
            <a:pPr algn="ctr"/>
            <a:r>
              <a:rPr lang="en-US" dirty="0"/>
              <a:t>State features area</a:t>
            </a:r>
          </a:p>
        </p:txBody>
      </p:sp>
      <p:cxnSp>
        <p:nvCxnSpPr>
          <p:cNvPr id="24" name="Straight Arrow Connector 23">
            <a:extLst>
              <a:ext uri="{FF2B5EF4-FFF2-40B4-BE49-F238E27FC236}">
                <a16:creationId xmlns:a16="http://schemas.microsoft.com/office/drawing/2014/main" id="{93496CCC-5C6B-43AB-ACD9-25ECE683E554}"/>
              </a:ext>
            </a:extLst>
          </p:cNvPr>
          <p:cNvCxnSpPr>
            <a:cxnSpLocks/>
          </p:cNvCxnSpPr>
          <p:nvPr/>
        </p:nvCxnSpPr>
        <p:spPr>
          <a:xfrm>
            <a:off x="3956180" y="1829157"/>
            <a:ext cx="1037642" cy="3460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BA4285-41D6-4984-A451-70C15869943A}"/>
              </a:ext>
            </a:extLst>
          </p:cNvPr>
          <p:cNvCxnSpPr>
            <a:cxnSpLocks/>
          </p:cNvCxnSpPr>
          <p:nvPr/>
        </p:nvCxnSpPr>
        <p:spPr>
          <a:xfrm flipV="1">
            <a:off x="3956180" y="2590838"/>
            <a:ext cx="1037642" cy="4626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92345EB-6AEE-46DD-A96B-66F46B69BA06}"/>
              </a:ext>
            </a:extLst>
          </p:cNvPr>
          <p:cNvSpPr txBox="1"/>
          <p:nvPr/>
        </p:nvSpPr>
        <p:spPr>
          <a:xfrm>
            <a:off x="8431958" y="2083006"/>
            <a:ext cx="1966815" cy="646331"/>
          </a:xfrm>
          <a:prstGeom prst="rect">
            <a:avLst/>
          </a:prstGeom>
          <a:noFill/>
        </p:spPr>
        <p:txBody>
          <a:bodyPr wrap="square" rtlCol="0">
            <a:spAutoFit/>
          </a:bodyPr>
          <a:lstStyle/>
          <a:p>
            <a:pPr algn="ctr"/>
            <a:r>
              <a:rPr lang="en-US" dirty="0"/>
              <a:t>Edge detection &amp; binarization</a:t>
            </a:r>
          </a:p>
        </p:txBody>
      </p:sp>
      <p:grpSp>
        <p:nvGrpSpPr>
          <p:cNvPr id="3" name="Group 2">
            <a:extLst>
              <a:ext uri="{FF2B5EF4-FFF2-40B4-BE49-F238E27FC236}">
                <a16:creationId xmlns:a16="http://schemas.microsoft.com/office/drawing/2014/main" id="{29B8AF18-793F-4016-A498-4459DFBEAA0C}"/>
              </a:ext>
            </a:extLst>
          </p:cNvPr>
          <p:cNvGrpSpPr/>
          <p:nvPr/>
        </p:nvGrpSpPr>
        <p:grpSpPr>
          <a:xfrm>
            <a:off x="4730049" y="4364198"/>
            <a:ext cx="2230588" cy="1156996"/>
            <a:chOff x="4730049" y="4364198"/>
            <a:chExt cx="2230588" cy="1156996"/>
          </a:xfrm>
        </p:grpSpPr>
        <p:sp>
          <p:nvSpPr>
            <p:cNvPr id="30" name="Rectangle: Rounded Corners 29">
              <a:extLst>
                <a:ext uri="{FF2B5EF4-FFF2-40B4-BE49-F238E27FC236}">
                  <a16:creationId xmlns:a16="http://schemas.microsoft.com/office/drawing/2014/main" id="{3B90DDEE-8DB5-4D82-A4B1-14CF6694777D}"/>
                </a:ext>
              </a:extLst>
            </p:cNvPr>
            <p:cNvSpPr/>
            <p:nvPr/>
          </p:nvSpPr>
          <p:spPr>
            <a:xfrm>
              <a:off x="4755313" y="4364198"/>
              <a:ext cx="2146040" cy="11569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E3EEC99B-5A21-4CD8-B19F-B7257D9F3F89}"/>
                </a:ext>
              </a:extLst>
            </p:cNvPr>
            <p:cNvSpPr txBox="1"/>
            <p:nvPr/>
          </p:nvSpPr>
          <p:spPr>
            <a:xfrm>
              <a:off x="4730049" y="4527197"/>
              <a:ext cx="2230588" cy="646331"/>
            </a:xfrm>
            <a:prstGeom prst="rect">
              <a:avLst/>
            </a:prstGeom>
            <a:noFill/>
          </p:spPr>
          <p:txBody>
            <a:bodyPr wrap="square" rtlCol="0">
              <a:spAutoFit/>
            </a:bodyPr>
            <a:lstStyle/>
            <a:p>
              <a:pPr algn="ctr"/>
              <a:r>
                <a:rPr lang="en-US" b="1" dirty="0"/>
                <a:t>SRN</a:t>
              </a:r>
            </a:p>
            <a:p>
              <a:r>
                <a:rPr lang="en-US" dirty="0"/>
                <a:t>State Recognition Net</a:t>
              </a:r>
            </a:p>
          </p:txBody>
        </p:sp>
      </p:grpSp>
      <p:sp>
        <p:nvSpPr>
          <p:cNvPr id="32" name="TextBox 31">
            <a:extLst>
              <a:ext uri="{FF2B5EF4-FFF2-40B4-BE49-F238E27FC236}">
                <a16:creationId xmlns:a16="http://schemas.microsoft.com/office/drawing/2014/main" id="{B3E4A216-2FB1-4B35-A941-12D1419FD4CC}"/>
              </a:ext>
            </a:extLst>
          </p:cNvPr>
          <p:cNvSpPr txBox="1"/>
          <p:nvPr/>
        </p:nvSpPr>
        <p:spPr>
          <a:xfrm>
            <a:off x="1144270" y="4711863"/>
            <a:ext cx="2146040" cy="461665"/>
          </a:xfrm>
          <a:prstGeom prst="rect">
            <a:avLst/>
          </a:prstGeom>
          <a:noFill/>
        </p:spPr>
        <p:txBody>
          <a:bodyPr wrap="square" rtlCol="0">
            <a:spAutoFit/>
          </a:bodyPr>
          <a:lstStyle/>
          <a:p>
            <a:pPr algn="ctr"/>
            <a:r>
              <a:rPr lang="en-US" sz="2400" dirty="0"/>
              <a:t>Result: TN</a:t>
            </a:r>
          </a:p>
        </p:txBody>
      </p:sp>
      <p:sp>
        <p:nvSpPr>
          <p:cNvPr id="33" name="Arrow: Right 32">
            <a:extLst>
              <a:ext uri="{FF2B5EF4-FFF2-40B4-BE49-F238E27FC236}">
                <a16:creationId xmlns:a16="http://schemas.microsoft.com/office/drawing/2014/main" id="{A819E356-E3D7-41C9-92FE-A2FC4F1B240A}"/>
              </a:ext>
            </a:extLst>
          </p:cNvPr>
          <p:cNvSpPr/>
          <p:nvPr/>
        </p:nvSpPr>
        <p:spPr>
          <a:xfrm>
            <a:off x="7231224" y="2288333"/>
            <a:ext cx="1037642" cy="23096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Arrow: Right 33">
            <a:extLst>
              <a:ext uri="{FF2B5EF4-FFF2-40B4-BE49-F238E27FC236}">
                <a16:creationId xmlns:a16="http://schemas.microsoft.com/office/drawing/2014/main" id="{7CB15360-D35D-44B8-B8ED-646E2E478E18}"/>
              </a:ext>
            </a:extLst>
          </p:cNvPr>
          <p:cNvSpPr/>
          <p:nvPr/>
        </p:nvSpPr>
        <p:spPr>
          <a:xfrm rot="5400000">
            <a:off x="8644339" y="3477691"/>
            <a:ext cx="1542052" cy="23096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Arrow: Right 34">
            <a:extLst>
              <a:ext uri="{FF2B5EF4-FFF2-40B4-BE49-F238E27FC236}">
                <a16:creationId xmlns:a16="http://schemas.microsoft.com/office/drawing/2014/main" id="{5EEC94DA-26C9-4DFB-B348-92D0B6FFDE87}"/>
              </a:ext>
            </a:extLst>
          </p:cNvPr>
          <p:cNvSpPr/>
          <p:nvPr/>
        </p:nvSpPr>
        <p:spPr>
          <a:xfrm rot="10800000">
            <a:off x="7071897" y="4847537"/>
            <a:ext cx="790841" cy="23096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Arrow: Right 35">
            <a:extLst>
              <a:ext uri="{FF2B5EF4-FFF2-40B4-BE49-F238E27FC236}">
                <a16:creationId xmlns:a16="http://schemas.microsoft.com/office/drawing/2014/main" id="{460F42CD-A039-4E91-9E1B-8EB9EF75F0B0}"/>
              </a:ext>
            </a:extLst>
          </p:cNvPr>
          <p:cNvSpPr/>
          <p:nvPr/>
        </p:nvSpPr>
        <p:spPr>
          <a:xfrm rot="10800000">
            <a:off x="3085574" y="4847537"/>
            <a:ext cx="1524747" cy="23096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E09A448D-A3E9-457A-B365-73C466C9F7FB}"/>
              </a:ext>
            </a:extLst>
          </p:cNvPr>
          <p:cNvSpPr txBox="1"/>
          <p:nvPr/>
        </p:nvSpPr>
        <p:spPr>
          <a:xfrm>
            <a:off x="8431958" y="5336528"/>
            <a:ext cx="1966815" cy="369332"/>
          </a:xfrm>
          <a:prstGeom prst="rect">
            <a:avLst/>
          </a:prstGeom>
          <a:noFill/>
        </p:spPr>
        <p:txBody>
          <a:bodyPr wrap="square" rtlCol="0">
            <a:spAutoFit/>
          </a:bodyPr>
          <a:lstStyle/>
          <a:p>
            <a:pPr algn="ctr"/>
            <a:r>
              <a:rPr lang="en-US" dirty="0"/>
              <a:t>Feature image</a:t>
            </a:r>
          </a:p>
        </p:txBody>
      </p:sp>
      <p:sp>
        <p:nvSpPr>
          <p:cNvPr id="23" name="TextBox 22">
            <a:extLst>
              <a:ext uri="{FF2B5EF4-FFF2-40B4-BE49-F238E27FC236}">
                <a16:creationId xmlns:a16="http://schemas.microsoft.com/office/drawing/2014/main" id="{8752A05D-DA14-490F-920C-C7A6C5C55F65}"/>
              </a:ext>
            </a:extLst>
          </p:cNvPr>
          <p:cNvSpPr txBox="1"/>
          <p:nvPr/>
        </p:nvSpPr>
        <p:spPr>
          <a:xfrm>
            <a:off x="7911406" y="3174414"/>
            <a:ext cx="1463764" cy="646331"/>
          </a:xfrm>
          <a:prstGeom prst="rect">
            <a:avLst/>
          </a:prstGeom>
          <a:noFill/>
        </p:spPr>
        <p:txBody>
          <a:bodyPr wrap="square" rtlCol="0">
            <a:spAutoFit/>
          </a:bodyPr>
          <a:lstStyle/>
          <a:p>
            <a:r>
              <a:rPr lang="en-US" dirty="0"/>
              <a:t>&gt; 127  </a:t>
            </a:r>
            <a:r>
              <a:rPr lang="en-US" dirty="0">
                <a:sym typeface="Wingdings" panose="05000000000000000000" pitchFamily="2" charset="2"/>
              </a:rPr>
              <a:t> 255</a:t>
            </a:r>
          </a:p>
          <a:p>
            <a:r>
              <a:rPr lang="en-US" dirty="0"/>
              <a:t>&lt;= 127 </a:t>
            </a:r>
            <a:r>
              <a:rPr lang="en-US" dirty="0">
                <a:sym typeface="Wingdings" panose="05000000000000000000" pitchFamily="2" charset="2"/>
              </a:rPr>
              <a:t> 0</a:t>
            </a:r>
            <a:endParaRPr lang="en-US" dirty="0"/>
          </a:p>
        </p:txBody>
      </p:sp>
    </p:spTree>
    <p:extLst>
      <p:ext uri="{BB962C8B-B14F-4D97-AF65-F5344CB8AC3E}">
        <p14:creationId xmlns:p14="http://schemas.microsoft.com/office/powerpoint/2010/main" val="638505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9BD5E0-8962-460D-8CD4-884A2E44B948}"/>
              </a:ext>
            </a:extLst>
          </p:cNvPr>
          <p:cNvSpPr txBox="1"/>
          <p:nvPr/>
        </p:nvSpPr>
        <p:spPr>
          <a:xfrm>
            <a:off x="391885" y="569167"/>
            <a:ext cx="6727372" cy="584775"/>
          </a:xfrm>
          <a:prstGeom prst="rect">
            <a:avLst/>
          </a:prstGeom>
          <a:noFill/>
        </p:spPr>
        <p:txBody>
          <a:bodyPr wrap="square" rtlCol="0">
            <a:spAutoFit/>
          </a:bodyPr>
          <a:lstStyle/>
          <a:p>
            <a:r>
              <a:rPr lang="en-US" sz="3200" b="1" dirty="0"/>
              <a:t>State Recognition and Serial Extraction</a:t>
            </a:r>
          </a:p>
        </p:txBody>
      </p:sp>
      <p:pic>
        <p:nvPicPr>
          <p:cNvPr id="3" name="Picture 2">
            <a:extLst>
              <a:ext uri="{FF2B5EF4-FFF2-40B4-BE49-F238E27FC236}">
                <a16:creationId xmlns:a16="http://schemas.microsoft.com/office/drawing/2014/main" id="{21156B77-90CF-45CE-A8FB-8A0365BF53C4}"/>
              </a:ext>
            </a:extLst>
          </p:cNvPr>
          <p:cNvPicPr>
            <a:picLocks noChangeAspect="1"/>
          </p:cNvPicPr>
          <p:nvPr/>
        </p:nvPicPr>
        <p:blipFill>
          <a:blip r:embed="rId2"/>
          <a:stretch>
            <a:fillRect/>
          </a:stretch>
        </p:blipFill>
        <p:spPr>
          <a:xfrm>
            <a:off x="8510602" y="1905582"/>
            <a:ext cx="2743200" cy="863245"/>
          </a:xfrm>
          <a:prstGeom prst="rect">
            <a:avLst/>
          </a:prstGeom>
        </p:spPr>
      </p:pic>
      <p:sp>
        <p:nvSpPr>
          <p:cNvPr id="13" name="TextBox 12">
            <a:extLst>
              <a:ext uri="{FF2B5EF4-FFF2-40B4-BE49-F238E27FC236}">
                <a16:creationId xmlns:a16="http://schemas.microsoft.com/office/drawing/2014/main" id="{31A83664-9A1A-409E-ADC7-8E482AADF465}"/>
              </a:ext>
            </a:extLst>
          </p:cNvPr>
          <p:cNvSpPr txBox="1"/>
          <p:nvPr/>
        </p:nvSpPr>
        <p:spPr>
          <a:xfrm>
            <a:off x="1144270" y="4711863"/>
            <a:ext cx="2146040" cy="461665"/>
          </a:xfrm>
          <a:prstGeom prst="rect">
            <a:avLst/>
          </a:prstGeom>
          <a:noFill/>
        </p:spPr>
        <p:txBody>
          <a:bodyPr wrap="square" rtlCol="0">
            <a:spAutoFit/>
          </a:bodyPr>
          <a:lstStyle/>
          <a:p>
            <a:pPr algn="ctr"/>
            <a:r>
              <a:rPr lang="en-US" sz="2400" dirty="0"/>
              <a:t>Result: TN</a:t>
            </a:r>
          </a:p>
        </p:txBody>
      </p:sp>
      <p:grpSp>
        <p:nvGrpSpPr>
          <p:cNvPr id="2" name="Group 1">
            <a:extLst>
              <a:ext uri="{FF2B5EF4-FFF2-40B4-BE49-F238E27FC236}">
                <a16:creationId xmlns:a16="http://schemas.microsoft.com/office/drawing/2014/main" id="{B2BF2328-A5DB-4F8A-A819-85FC9F1C83FC}"/>
              </a:ext>
            </a:extLst>
          </p:cNvPr>
          <p:cNvGrpSpPr/>
          <p:nvPr/>
        </p:nvGrpSpPr>
        <p:grpSpPr>
          <a:xfrm>
            <a:off x="807569" y="1715367"/>
            <a:ext cx="3004458" cy="1381611"/>
            <a:chOff x="807569" y="1715367"/>
            <a:chExt cx="3004458" cy="1381611"/>
          </a:xfrm>
        </p:grpSpPr>
        <p:pic>
          <p:nvPicPr>
            <p:cNvPr id="10" name="Picture 9" descr="A picture containing text, sign, plate, dishware&#10;&#10;Description automatically generated">
              <a:extLst>
                <a:ext uri="{FF2B5EF4-FFF2-40B4-BE49-F238E27FC236}">
                  <a16:creationId xmlns:a16="http://schemas.microsoft.com/office/drawing/2014/main" id="{06D0E649-DF09-416E-B922-2F072B5DD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198" y="1715367"/>
              <a:ext cx="2743200" cy="1381611"/>
            </a:xfrm>
            <a:prstGeom prst="rect">
              <a:avLst/>
            </a:prstGeom>
          </p:spPr>
        </p:pic>
        <p:sp>
          <p:nvSpPr>
            <p:cNvPr id="14" name="Rectangle 13">
              <a:extLst>
                <a:ext uri="{FF2B5EF4-FFF2-40B4-BE49-F238E27FC236}">
                  <a16:creationId xmlns:a16="http://schemas.microsoft.com/office/drawing/2014/main" id="{2280BB5E-39A9-411A-9916-F508B1E2C424}"/>
                </a:ext>
              </a:extLst>
            </p:cNvPr>
            <p:cNvSpPr/>
            <p:nvPr/>
          </p:nvSpPr>
          <p:spPr>
            <a:xfrm>
              <a:off x="807569" y="1968761"/>
              <a:ext cx="3004458" cy="80006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D1B5BEB3-01A7-4C52-9FF4-B48496F19D85}"/>
              </a:ext>
            </a:extLst>
          </p:cNvPr>
          <p:cNvSpPr txBox="1"/>
          <p:nvPr/>
        </p:nvSpPr>
        <p:spPr>
          <a:xfrm>
            <a:off x="4758613" y="2184127"/>
            <a:ext cx="1159574" cy="369332"/>
          </a:xfrm>
          <a:prstGeom prst="rect">
            <a:avLst/>
          </a:prstGeom>
          <a:noFill/>
        </p:spPr>
        <p:txBody>
          <a:bodyPr wrap="square" rtlCol="0">
            <a:spAutoFit/>
          </a:bodyPr>
          <a:lstStyle/>
          <a:p>
            <a:pPr algn="ctr"/>
            <a:r>
              <a:rPr lang="en-US" dirty="0"/>
              <a:t>Serial area</a:t>
            </a:r>
          </a:p>
        </p:txBody>
      </p:sp>
      <p:cxnSp>
        <p:nvCxnSpPr>
          <p:cNvPr id="16" name="Straight Arrow Connector 15">
            <a:extLst>
              <a:ext uri="{FF2B5EF4-FFF2-40B4-BE49-F238E27FC236}">
                <a16:creationId xmlns:a16="http://schemas.microsoft.com/office/drawing/2014/main" id="{8E613661-6FB0-44C1-AA8F-5A72D588C550}"/>
              </a:ext>
            </a:extLst>
          </p:cNvPr>
          <p:cNvCxnSpPr>
            <a:cxnSpLocks/>
          </p:cNvCxnSpPr>
          <p:nvPr/>
        </p:nvCxnSpPr>
        <p:spPr>
          <a:xfrm flipV="1">
            <a:off x="3942656" y="2378124"/>
            <a:ext cx="685328"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247C5FCF-D980-4EEA-BBAA-CCD1935E1DD3}"/>
              </a:ext>
            </a:extLst>
          </p:cNvPr>
          <p:cNvSpPr/>
          <p:nvPr/>
        </p:nvSpPr>
        <p:spPr>
          <a:xfrm>
            <a:off x="3191069" y="4827214"/>
            <a:ext cx="2146040" cy="23096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21BF2941-E277-433B-8F4C-2B2E9EADC6CB}"/>
              </a:ext>
            </a:extLst>
          </p:cNvPr>
          <p:cNvGrpSpPr/>
          <p:nvPr/>
        </p:nvGrpSpPr>
        <p:grpSpPr>
          <a:xfrm>
            <a:off x="5534421" y="2525905"/>
            <a:ext cx="2911006" cy="4059429"/>
            <a:chOff x="3882897" y="2525905"/>
            <a:chExt cx="2911006" cy="4059429"/>
          </a:xfrm>
        </p:grpSpPr>
        <p:sp>
          <p:nvSpPr>
            <p:cNvPr id="24" name="Arrow: Right 23">
              <a:extLst>
                <a:ext uri="{FF2B5EF4-FFF2-40B4-BE49-F238E27FC236}">
                  <a16:creationId xmlns:a16="http://schemas.microsoft.com/office/drawing/2014/main" id="{84AFAF57-03D2-4B11-9F05-1FF3010D5941}"/>
                </a:ext>
              </a:extLst>
            </p:cNvPr>
            <p:cNvSpPr/>
            <p:nvPr/>
          </p:nvSpPr>
          <p:spPr>
            <a:xfrm rot="16200000">
              <a:off x="5038483" y="2478189"/>
              <a:ext cx="599833" cy="69526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A8F65987-19BB-456F-B899-3E16D2BBF0AA}"/>
                </a:ext>
              </a:extLst>
            </p:cNvPr>
            <p:cNvSpPr txBox="1"/>
            <p:nvPr/>
          </p:nvSpPr>
          <p:spPr>
            <a:xfrm>
              <a:off x="4182110" y="2706647"/>
              <a:ext cx="2312579" cy="307777"/>
            </a:xfrm>
            <a:prstGeom prst="rect">
              <a:avLst/>
            </a:prstGeom>
            <a:noFill/>
          </p:spPr>
          <p:txBody>
            <a:bodyPr wrap="square" rtlCol="0">
              <a:spAutoFit/>
            </a:bodyPr>
            <a:lstStyle/>
            <a:p>
              <a:pPr algn="ctr"/>
              <a:r>
                <a:rPr lang="en-US" sz="1400" b="1" dirty="0"/>
                <a:t>TN: [[0, 65], [0, 65], [0, 65]]</a:t>
              </a:r>
            </a:p>
          </p:txBody>
        </p:sp>
        <p:pic>
          <p:nvPicPr>
            <p:cNvPr id="20" name="Picture 19">
              <a:extLst>
                <a:ext uri="{FF2B5EF4-FFF2-40B4-BE49-F238E27FC236}">
                  <a16:creationId xmlns:a16="http://schemas.microsoft.com/office/drawing/2014/main" id="{83DE6116-E0F5-4E89-899F-129E660ACCFE}"/>
                </a:ext>
              </a:extLst>
            </p:cNvPr>
            <p:cNvPicPr>
              <a:picLocks noChangeAspect="1"/>
            </p:cNvPicPr>
            <p:nvPr/>
          </p:nvPicPr>
          <p:blipFill>
            <a:blip r:embed="rId4"/>
            <a:stretch>
              <a:fillRect/>
            </a:stretch>
          </p:blipFill>
          <p:spPr>
            <a:xfrm>
              <a:off x="3882897" y="3300056"/>
              <a:ext cx="2911006" cy="3285278"/>
            </a:xfrm>
            <a:prstGeom prst="rect">
              <a:avLst/>
            </a:prstGeom>
          </p:spPr>
        </p:pic>
        <p:sp>
          <p:nvSpPr>
            <p:cNvPr id="25" name="Rectangle 24">
              <a:extLst>
                <a:ext uri="{FF2B5EF4-FFF2-40B4-BE49-F238E27FC236}">
                  <a16:creationId xmlns:a16="http://schemas.microsoft.com/office/drawing/2014/main" id="{10FA12E9-80E9-40CC-A386-DB4B3E527B39}"/>
                </a:ext>
              </a:extLst>
            </p:cNvPr>
            <p:cNvSpPr/>
            <p:nvPr/>
          </p:nvSpPr>
          <p:spPr>
            <a:xfrm>
              <a:off x="4060105" y="5626358"/>
              <a:ext cx="2556588" cy="1772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Arrow: Right 16">
            <a:extLst>
              <a:ext uri="{FF2B5EF4-FFF2-40B4-BE49-F238E27FC236}">
                <a16:creationId xmlns:a16="http://schemas.microsoft.com/office/drawing/2014/main" id="{8FB60DBF-A99F-4822-B372-DF3AB2B75EFD}"/>
              </a:ext>
            </a:extLst>
          </p:cNvPr>
          <p:cNvSpPr/>
          <p:nvPr/>
        </p:nvSpPr>
        <p:spPr>
          <a:xfrm>
            <a:off x="5918187" y="2262643"/>
            <a:ext cx="2403415" cy="23096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B102A247-2323-4F6B-81A9-B13F37B77CD8}"/>
              </a:ext>
            </a:extLst>
          </p:cNvPr>
          <p:cNvSpPr txBox="1"/>
          <p:nvPr/>
        </p:nvSpPr>
        <p:spPr>
          <a:xfrm>
            <a:off x="3035521" y="5100365"/>
            <a:ext cx="2098379" cy="338554"/>
          </a:xfrm>
          <a:prstGeom prst="rect">
            <a:avLst/>
          </a:prstGeom>
          <a:noFill/>
        </p:spPr>
        <p:txBody>
          <a:bodyPr wrap="square" rtlCol="0">
            <a:spAutoFit/>
          </a:bodyPr>
          <a:lstStyle/>
          <a:p>
            <a:pPr algn="ctr"/>
            <a:r>
              <a:rPr lang="en-US" sz="1600" dirty="0"/>
              <a:t>State-color range table</a:t>
            </a:r>
          </a:p>
        </p:txBody>
      </p:sp>
      <p:sp>
        <p:nvSpPr>
          <p:cNvPr id="19" name="TextBox 18">
            <a:extLst>
              <a:ext uri="{FF2B5EF4-FFF2-40B4-BE49-F238E27FC236}">
                <a16:creationId xmlns:a16="http://schemas.microsoft.com/office/drawing/2014/main" id="{B7F395CE-4C22-42A9-9DB9-62E84761F476}"/>
              </a:ext>
            </a:extLst>
          </p:cNvPr>
          <p:cNvSpPr txBox="1"/>
          <p:nvPr/>
        </p:nvSpPr>
        <p:spPr>
          <a:xfrm>
            <a:off x="3035521" y="4392546"/>
            <a:ext cx="2098379" cy="338554"/>
          </a:xfrm>
          <a:prstGeom prst="rect">
            <a:avLst/>
          </a:prstGeom>
          <a:noFill/>
        </p:spPr>
        <p:txBody>
          <a:bodyPr wrap="square" rtlCol="0">
            <a:spAutoFit/>
          </a:bodyPr>
          <a:lstStyle/>
          <a:p>
            <a:pPr algn="ctr"/>
            <a:r>
              <a:rPr lang="en-US" sz="1600" dirty="0"/>
              <a:t>Look up to</a:t>
            </a:r>
          </a:p>
        </p:txBody>
      </p:sp>
    </p:spTree>
    <p:extLst>
      <p:ext uri="{BB962C8B-B14F-4D97-AF65-F5344CB8AC3E}">
        <p14:creationId xmlns:p14="http://schemas.microsoft.com/office/powerpoint/2010/main" val="249362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9BD5E0-8962-460D-8CD4-884A2E44B948}"/>
              </a:ext>
            </a:extLst>
          </p:cNvPr>
          <p:cNvSpPr txBox="1"/>
          <p:nvPr/>
        </p:nvSpPr>
        <p:spPr>
          <a:xfrm>
            <a:off x="391885" y="569167"/>
            <a:ext cx="6727372" cy="584775"/>
          </a:xfrm>
          <a:prstGeom prst="rect">
            <a:avLst/>
          </a:prstGeom>
          <a:noFill/>
        </p:spPr>
        <p:txBody>
          <a:bodyPr wrap="square" rtlCol="0">
            <a:spAutoFit/>
          </a:bodyPr>
          <a:lstStyle/>
          <a:p>
            <a:r>
              <a:rPr lang="en-US" sz="3200" b="1" dirty="0"/>
              <a:t>State Recognition and Serial Extraction</a:t>
            </a:r>
          </a:p>
        </p:txBody>
      </p:sp>
      <p:sp>
        <p:nvSpPr>
          <p:cNvPr id="22" name="TextBox 21">
            <a:extLst>
              <a:ext uri="{FF2B5EF4-FFF2-40B4-BE49-F238E27FC236}">
                <a16:creationId xmlns:a16="http://schemas.microsoft.com/office/drawing/2014/main" id="{4CE0F588-A5B6-4CD8-AA31-6173983C65DF}"/>
              </a:ext>
            </a:extLst>
          </p:cNvPr>
          <p:cNvSpPr txBox="1"/>
          <p:nvPr/>
        </p:nvSpPr>
        <p:spPr>
          <a:xfrm>
            <a:off x="821094" y="1511562"/>
            <a:ext cx="3214575" cy="707886"/>
          </a:xfrm>
          <a:prstGeom prst="rect">
            <a:avLst/>
          </a:prstGeom>
          <a:noFill/>
        </p:spPr>
        <p:txBody>
          <a:bodyPr wrap="square" rtlCol="0">
            <a:spAutoFit/>
          </a:bodyPr>
          <a:lstStyle/>
          <a:p>
            <a:r>
              <a:rPr lang="en-US" sz="2000" dirty="0"/>
              <a:t>New and old license plates? </a:t>
            </a:r>
          </a:p>
          <a:p>
            <a:r>
              <a:rPr lang="en-US" sz="2000" dirty="0"/>
              <a:t>Different illumination?</a:t>
            </a:r>
          </a:p>
        </p:txBody>
      </p:sp>
      <p:grpSp>
        <p:nvGrpSpPr>
          <p:cNvPr id="5" name="Group 4">
            <a:extLst>
              <a:ext uri="{FF2B5EF4-FFF2-40B4-BE49-F238E27FC236}">
                <a16:creationId xmlns:a16="http://schemas.microsoft.com/office/drawing/2014/main" id="{2189BE40-022B-4BD3-AFE8-B3519BF17C78}"/>
              </a:ext>
            </a:extLst>
          </p:cNvPr>
          <p:cNvGrpSpPr/>
          <p:nvPr/>
        </p:nvGrpSpPr>
        <p:grpSpPr>
          <a:xfrm>
            <a:off x="544227" y="2607335"/>
            <a:ext cx="6456579" cy="3444339"/>
            <a:chOff x="544227" y="2607335"/>
            <a:chExt cx="6456579" cy="3444339"/>
          </a:xfrm>
        </p:grpSpPr>
        <p:pic>
          <p:nvPicPr>
            <p:cNvPr id="21" name="Picture 20">
              <a:extLst>
                <a:ext uri="{FF2B5EF4-FFF2-40B4-BE49-F238E27FC236}">
                  <a16:creationId xmlns:a16="http://schemas.microsoft.com/office/drawing/2014/main" id="{9D2E247A-8DBE-490A-A545-9042217E2B3E}"/>
                </a:ext>
              </a:extLst>
            </p:cNvPr>
            <p:cNvPicPr/>
            <p:nvPr/>
          </p:nvPicPr>
          <p:blipFill>
            <a:blip r:embed="rId2"/>
            <a:stretch>
              <a:fillRect/>
            </a:stretch>
          </p:blipFill>
          <p:spPr>
            <a:xfrm>
              <a:off x="544227" y="2607335"/>
              <a:ext cx="6456579" cy="2832411"/>
            </a:xfrm>
            <a:prstGeom prst="rect">
              <a:avLst/>
            </a:prstGeom>
          </p:spPr>
        </p:pic>
        <p:sp>
          <p:nvSpPr>
            <p:cNvPr id="2" name="TextBox 1">
              <a:extLst>
                <a:ext uri="{FF2B5EF4-FFF2-40B4-BE49-F238E27FC236}">
                  <a16:creationId xmlns:a16="http://schemas.microsoft.com/office/drawing/2014/main" id="{F22BFABC-4BD1-4B43-BE80-B1138BE93CC0}"/>
                </a:ext>
              </a:extLst>
            </p:cNvPr>
            <p:cNvSpPr txBox="1"/>
            <p:nvPr/>
          </p:nvSpPr>
          <p:spPr>
            <a:xfrm>
              <a:off x="2318663" y="5682342"/>
              <a:ext cx="2869164" cy="369332"/>
            </a:xfrm>
            <a:prstGeom prst="rect">
              <a:avLst/>
            </a:prstGeom>
            <a:noFill/>
          </p:spPr>
          <p:txBody>
            <a:bodyPr wrap="square" rtlCol="0">
              <a:spAutoFit/>
            </a:bodyPr>
            <a:lstStyle/>
            <a:p>
              <a:pPr algn="ctr"/>
              <a:r>
                <a:rPr lang="en-US" dirty="0"/>
                <a:t>Properly widened RGB range</a:t>
              </a:r>
            </a:p>
          </p:txBody>
        </p:sp>
      </p:grpSp>
      <p:grpSp>
        <p:nvGrpSpPr>
          <p:cNvPr id="3" name="Group 2">
            <a:extLst>
              <a:ext uri="{FF2B5EF4-FFF2-40B4-BE49-F238E27FC236}">
                <a16:creationId xmlns:a16="http://schemas.microsoft.com/office/drawing/2014/main" id="{376D990B-8799-47BA-94F7-205E7443CAE1}"/>
              </a:ext>
            </a:extLst>
          </p:cNvPr>
          <p:cNvGrpSpPr/>
          <p:nvPr/>
        </p:nvGrpSpPr>
        <p:grpSpPr>
          <a:xfrm>
            <a:off x="7868996" y="2836771"/>
            <a:ext cx="2743200" cy="3214903"/>
            <a:chOff x="7868996" y="2836771"/>
            <a:chExt cx="2743200" cy="3214903"/>
          </a:xfrm>
        </p:grpSpPr>
        <p:pic>
          <p:nvPicPr>
            <p:cNvPr id="8" name="Picture 7" descr="Logo&#10;&#10;Description automatically generated">
              <a:extLst>
                <a:ext uri="{FF2B5EF4-FFF2-40B4-BE49-F238E27FC236}">
                  <a16:creationId xmlns:a16="http://schemas.microsoft.com/office/drawing/2014/main" id="{3A1A5274-3549-4319-B501-1522420F1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8996" y="4183221"/>
              <a:ext cx="2743200" cy="863244"/>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8F8C0417-3FB7-4F49-9277-808BDC67E841}"/>
                </a:ext>
              </a:extLst>
            </p:cNvPr>
            <p:cNvPicPr>
              <a:picLocks noChangeAspect="1"/>
            </p:cNvPicPr>
            <p:nvPr/>
          </p:nvPicPr>
          <p:blipFill rotWithShape="1">
            <a:blip r:embed="rId4">
              <a:extLst>
                <a:ext uri="{28A0092B-C50C-407E-A947-70E740481C1C}">
                  <a14:useLocalDpi xmlns:a14="http://schemas.microsoft.com/office/drawing/2010/main" val="0"/>
                </a:ext>
              </a:extLst>
            </a:blip>
            <a:srcRect l="4215" t="5776" r="3825" b="4902"/>
            <a:stretch/>
          </p:blipFill>
          <p:spPr>
            <a:xfrm>
              <a:off x="7868996" y="2836771"/>
              <a:ext cx="2743200" cy="1346450"/>
            </a:xfrm>
            <a:prstGeom prst="rect">
              <a:avLst/>
            </a:prstGeom>
          </p:spPr>
        </p:pic>
        <p:sp>
          <p:nvSpPr>
            <p:cNvPr id="26" name="TextBox 25">
              <a:extLst>
                <a:ext uri="{FF2B5EF4-FFF2-40B4-BE49-F238E27FC236}">
                  <a16:creationId xmlns:a16="http://schemas.microsoft.com/office/drawing/2014/main" id="{2B2692EE-D566-4FA4-824C-F07E629B7976}"/>
                </a:ext>
              </a:extLst>
            </p:cNvPr>
            <p:cNvSpPr txBox="1"/>
            <p:nvPr/>
          </p:nvSpPr>
          <p:spPr>
            <a:xfrm>
              <a:off x="8144074" y="5682342"/>
              <a:ext cx="2156927" cy="369332"/>
            </a:xfrm>
            <a:prstGeom prst="rect">
              <a:avLst/>
            </a:prstGeom>
            <a:noFill/>
          </p:spPr>
          <p:txBody>
            <a:bodyPr wrap="square" rtlCol="0">
              <a:spAutoFit/>
            </a:bodyPr>
            <a:lstStyle/>
            <a:p>
              <a:pPr algn="ctr"/>
              <a:r>
                <a:rPr lang="en-US" dirty="0"/>
                <a:t>Too-wide RGB range</a:t>
              </a:r>
            </a:p>
          </p:txBody>
        </p:sp>
        <p:cxnSp>
          <p:nvCxnSpPr>
            <p:cNvPr id="27" name="Straight Arrow Connector 26">
              <a:extLst>
                <a:ext uri="{FF2B5EF4-FFF2-40B4-BE49-F238E27FC236}">
                  <a16:creationId xmlns:a16="http://schemas.microsoft.com/office/drawing/2014/main" id="{5C05287A-AE8B-42E9-9BAD-E2A99C084CD5}"/>
                </a:ext>
              </a:extLst>
            </p:cNvPr>
            <p:cNvCxnSpPr>
              <a:cxnSpLocks/>
            </p:cNvCxnSpPr>
            <p:nvPr/>
          </p:nvCxnSpPr>
          <p:spPr>
            <a:xfrm flipH="1" flipV="1">
              <a:off x="8397547" y="5133784"/>
              <a:ext cx="409228" cy="5318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7269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283E07D-EDDD-4106-B4F6-5690AD4DDE40}"/>
              </a:ext>
            </a:extLst>
          </p:cNvPr>
          <p:cNvGrpSpPr/>
          <p:nvPr/>
        </p:nvGrpSpPr>
        <p:grpSpPr>
          <a:xfrm>
            <a:off x="2952749" y="764903"/>
            <a:ext cx="6286501" cy="4199625"/>
            <a:chOff x="1758461" y="738526"/>
            <a:chExt cx="6286501" cy="3154388"/>
          </a:xfrm>
        </p:grpSpPr>
        <p:sp>
          <p:nvSpPr>
            <p:cNvPr id="4" name="TextBox 3">
              <a:extLst>
                <a:ext uri="{FF2B5EF4-FFF2-40B4-BE49-F238E27FC236}">
                  <a16:creationId xmlns:a16="http://schemas.microsoft.com/office/drawing/2014/main" id="{8D351E63-5F32-49E9-8153-5D7EF4387E2D}"/>
                </a:ext>
              </a:extLst>
            </p:cNvPr>
            <p:cNvSpPr txBox="1"/>
            <p:nvPr/>
          </p:nvSpPr>
          <p:spPr>
            <a:xfrm>
              <a:off x="1758461" y="1446412"/>
              <a:ext cx="6286501" cy="2446502"/>
            </a:xfrm>
            <a:prstGeom prst="rect">
              <a:avLst/>
            </a:prstGeom>
            <a:noFill/>
          </p:spPr>
          <p:txBody>
            <a:bodyPr wrap="square" rtlCol="0">
              <a:spAutoFit/>
            </a:bodyPr>
            <a:lstStyle/>
            <a:p>
              <a:pPr>
                <a:lnSpc>
                  <a:spcPct val="150000"/>
                </a:lnSpc>
              </a:pPr>
              <a:r>
                <a:rPr lang="en-US" altLang="zh-CN" sz="2800" b="1" dirty="0">
                  <a:solidFill>
                    <a:schemeClr val="accent3">
                      <a:lumMod val="60000"/>
                      <a:lumOff val="40000"/>
                    </a:schemeClr>
                  </a:solidFill>
                </a:rPr>
                <a:t>Dataset Manufacturing</a:t>
              </a:r>
            </a:p>
            <a:p>
              <a:pPr>
                <a:lnSpc>
                  <a:spcPct val="150000"/>
                </a:lnSpc>
              </a:pPr>
              <a:r>
                <a:rPr lang="en-US" altLang="zh-CN" sz="2800" b="1" dirty="0">
                  <a:solidFill>
                    <a:schemeClr val="accent3">
                      <a:lumMod val="60000"/>
                      <a:lumOff val="40000"/>
                    </a:schemeClr>
                  </a:solidFill>
                </a:rPr>
                <a:t>Rectangle Detection &amp; Plate Validation</a:t>
              </a:r>
            </a:p>
            <a:p>
              <a:pPr>
                <a:lnSpc>
                  <a:spcPct val="150000"/>
                </a:lnSpc>
              </a:pPr>
              <a:r>
                <a:rPr lang="en-US" sz="2800" b="1" dirty="0">
                  <a:solidFill>
                    <a:schemeClr val="accent3">
                      <a:lumMod val="60000"/>
                      <a:lumOff val="40000"/>
                    </a:schemeClr>
                  </a:solidFill>
                </a:rPr>
                <a:t>State Recognition and Serial Extraction</a:t>
              </a:r>
            </a:p>
            <a:p>
              <a:pPr>
                <a:lnSpc>
                  <a:spcPct val="150000"/>
                </a:lnSpc>
              </a:pPr>
              <a:r>
                <a:rPr lang="en-US" sz="2800" b="1" dirty="0"/>
                <a:t>Character Segmentation &amp; Recognition</a:t>
              </a:r>
            </a:p>
            <a:p>
              <a:pPr>
                <a:lnSpc>
                  <a:spcPct val="150000"/>
                </a:lnSpc>
              </a:pPr>
              <a:r>
                <a:rPr lang="en-US" sz="2800" b="1" dirty="0">
                  <a:solidFill>
                    <a:schemeClr val="accent3">
                      <a:lumMod val="60000"/>
                      <a:lumOff val="40000"/>
                    </a:schemeClr>
                  </a:solidFill>
                </a:rPr>
                <a:t>Future Work</a:t>
              </a:r>
            </a:p>
          </p:txBody>
        </p:sp>
        <p:sp>
          <p:nvSpPr>
            <p:cNvPr id="6" name="TextBox 5">
              <a:extLst>
                <a:ext uri="{FF2B5EF4-FFF2-40B4-BE49-F238E27FC236}">
                  <a16:creationId xmlns:a16="http://schemas.microsoft.com/office/drawing/2014/main" id="{86E3ADF6-F5D0-42DE-A4DA-874F82A96D88}"/>
                </a:ext>
              </a:extLst>
            </p:cNvPr>
            <p:cNvSpPr txBox="1"/>
            <p:nvPr/>
          </p:nvSpPr>
          <p:spPr>
            <a:xfrm>
              <a:off x="1767253" y="738526"/>
              <a:ext cx="6097464" cy="707886"/>
            </a:xfrm>
            <a:prstGeom prst="rect">
              <a:avLst/>
            </a:prstGeom>
            <a:noFill/>
          </p:spPr>
          <p:txBody>
            <a:bodyPr wrap="square">
              <a:spAutoFit/>
            </a:bodyPr>
            <a:lstStyle/>
            <a:p>
              <a:r>
                <a:rPr lang="en-US" altLang="zh-CN" sz="4000" b="1" dirty="0"/>
                <a:t>Road Map</a:t>
              </a:r>
              <a:endParaRPr lang="en-US" sz="4000" dirty="0"/>
            </a:p>
          </p:txBody>
        </p:sp>
      </p:grpSp>
    </p:spTree>
    <p:extLst>
      <p:ext uri="{BB962C8B-B14F-4D97-AF65-F5344CB8AC3E}">
        <p14:creationId xmlns:p14="http://schemas.microsoft.com/office/powerpoint/2010/main" val="3912095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B807C4-A758-419A-8F59-36CB633CE4B5}"/>
              </a:ext>
            </a:extLst>
          </p:cNvPr>
          <p:cNvSpPr txBox="1"/>
          <p:nvPr/>
        </p:nvSpPr>
        <p:spPr>
          <a:xfrm>
            <a:off x="391884" y="569167"/>
            <a:ext cx="7389307" cy="584775"/>
          </a:xfrm>
          <a:prstGeom prst="rect">
            <a:avLst/>
          </a:prstGeom>
          <a:noFill/>
        </p:spPr>
        <p:txBody>
          <a:bodyPr wrap="square" rtlCol="0">
            <a:spAutoFit/>
          </a:bodyPr>
          <a:lstStyle/>
          <a:p>
            <a:r>
              <a:rPr lang="en-US" sz="3200" b="1" dirty="0"/>
              <a:t>Character Segmentation and Recognition</a:t>
            </a:r>
          </a:p>
        </p:txBody>
      </p:sp>
      <p:pic>
        <p:nvPicPr>
          <p:cNvPr id="4" name="图片 3">
            <a:extLst>
              <a:ext uri="{FF2B5EF4-FFF2-40B4-BE49-F238E27FC236}">
                <a16:creationId xmlns:a16="http://schemas.microsoft.com/office/drawing/2014/main" id="{63C32236-D1B1-4FAF-B177-01B6C8DE3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84" y="2233125"/>
            <a:ext cx="27178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5">
            <a:extLst>
              <a:ext uri="{FF2B5EF4-FFF2-40B4-BE49-F238E27FC236}">
                <a16:creationId xmlns:a16="http://schemas.microsoft.com/office/drawing/2014/main" id="{08E32611-8648-40E5-8842-9DE6FB4FE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403" y="2233125"/>
            <a:ext cx="37465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13">
            <a:extLst>
              <a:ext uri="{FF2B5EF4-FFF2-40B4-BE49-F238E27FC236}">
                <a16:creationId xmlns:a16="http://schemas.microsoft.com/office/drawing/2014/main" id="{2389C3DD-2C10-440A-8D77-16421E0BBE42}"/>
              </a:ext>
            </a:extLst>
          </p:cNvPr>
          <p:cNvSpPr/>
          <p:nvPr/>
        </p:nvSpPr>
        <p:spPr>
          <a:xfrm>
            <a:off x="3209344" y="2428387"/>
            <a:ext cx="4343400" cy="460375"/>
          </a:xfrm>
          <a:prstGeom prst="rightArrow">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7" name="文本框 6">
            <a:extLst>
              <a:ext uri="{FF2B5EF4-FFF2-40B4-BE49-F238E27FC236}">
                <a16:creationId xmlns:a16="http://schemas.microsoft.com/office/drawing/2014/main" id="{894C0F16-52B9-4916-AE2D-49F71EB1DEA7}"/>
              </a:ext>
            </a:extLst>
          </p:cNvPr>
          <p:cNvSpPr txBox="1"/>
          <p:nvPr/>
        </p:nvSpPr>
        <p:spPr>
          <a:xfrm>
            <a:off x="3816165" y="1542087"/>
            <a:ext cx="3129757" cy="923330"/>
          </a:xfrm>
          <a:prstGeom prst="rect">
            <a:avLst/>
          </a:prstGeom>
          <a:noFill/>
        </p:spPr>
        <p:txBody>
          <a:bodyPr wrap="square">
            <a:spAutoFit/>
          </a:bodyPr>
          <a:lstStyle/>
          <a:p>
            <a:pPr marL="285750" indent="-285750">
              <a:buFontTx/>
              <a:buChar char="-"/>
              <a:defRPr/>
            </a:pPr>
            <a:r>
              <a:rPr kumimoji="1" lang="en-US" altLang="zh-CN" dirty="0"/>
              <a:t>Find the bounding rectangle</a:t>
            </a:r>
          </a:p>
          <a:p>
            <a:pPr marL="285750" indent="-285750">
              <a:buFontTx/>
              <a:buChar char="-"/>
              <a:defRPr/>
            </a:pPr>
            <a:r>
              <a:rPr kumimoji="1" lang="en-US" altLang="zh-CN" dirty="0"/>
              <a:t>Crop the rectangle image</a:t>
            </a:r>
          </a:p>
          <a:p>
            <a:pPr marL="285750" indent="-285750">
              <a:buFontTx/>
              <a:buChar char="-"/>
              <a:defRPr/>
            </a:pPr>
            <a:r>
              <a:rPr kumimoji="1" lang="en-US" altLang="zh-CN" dirty="0"/>
              <a:t>Normalize the size</a:t>
            </a:r>
          </a:p>
        </p:txBody>
      </p:sp>
      <p:grpSp>
        <p:nvGrpSpPr>
          <p:cNvPr id="9" name="Group 8">
            <a:extLst>
              <a:ext uri="{FF2B5EF4-FFF2-40B4-BE49-F238E27FC236}">
                <a16:creationId xmlns:a16="http://schemas.microsoft.com/office/drawing/2014/main" id="{946CFAF1-A10D-42E9-8FBF-031A6478D0E4}"/>
              </a:ext>
            </a:extLst>
          </p:cNvPr>
          <p:cNvGrpSpPr/>
          <p:nvPr/>
        </p:nvGrpSpPr>
        <p:grpSpPr>
          <a:xfrm>
            <a:off x="6665897" y="4636760"/>
            <a:ext cx="2230588" cy="1156996"/>
            <a:chOff x="4730049" y="4364198"/>
            <a:chExt cx="2230588" cy="1156996"/>
          </a:xfrm>
        </p:grpSpPr>
        <p:sp>
          <p:nvSpPr>
            <p:cNvPr id="10" name="Rectangle: Rounded Corners 9">
              <a:extLst>
                <a:ext uri="{FF2B5EF4-FFF2-40B4-BE49-F238E27FC236}">
                  <a16:creationId xmlns:a16="http://schemas.microsoft.com/office/drawing/2014/main" id="{A4B9A7AE-2C33-4EE2-AE1D-44770B16F0F1}"/>
                </a:ext>
              </a:extLst>
            </p:cNvPr>
            <p:cNvSpPr/>
            <p:nvPr/>
          </p:nvSpPr>
          <p:spPr>
            <a:xfrm>
              <a:off x="4755313" y="4364198"/>
              <a:ext cx="2146040" cy="11569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26A5C4DE-E4C3-48FB-9746-7F8421F22061}"/>
                </a:ext>
              </a:extLst>
            </p:cNvPr>
            <p:cNvSpPr txBox="1"/>
            <p:nvPr/>
          </p:nvSpPr>
          <p:spPr>
            <a:xfrm>
              <a:off x="4730049" y="4527197"/>
              <a:ext cx="2230588" cy="646331"/>
            </a:xfrm>
            <a:prstGeom prst="rect">
              <a:avLst/>
            </a:prstGeom>
            <a:noFill/>
          </p:spPr>
          <p:txBody>
            <a:bodyPr wrap="square" rtlCol="0">
              <a:spAutoFit/>
            </a:bodyPr>
            <a:lstStyle/>
            <a:p>
              <a:pPr algn="ctr"/>
              <a:r>
                <a:rPr lang="en-US" altLang="zh-CN" b="1" dirty="0"/>
                <a:t>CR</a:t>
              </a:r>
              <a:r>
                <a:rPr lang="en-US" b="1" dirty="0"/>
                <a:t>N</a:t>
              </a:r>
            </a:p>
            <a:p>
              <a:r>
                <a:rPr lang="en-US" dirty="0"/>
                <a:t>Char Recognition Net</a:t>
              </a:r>
            </a:p>
          </p:txBody>
        </p:sp>
      </p:grpSp>
      <p:sp>
        <p:nvSpPr>
          <p:cNvPr id="12" name="TextBox 11">
            <a:extLst>
              <a:ext uri="{FF2B5EF4-FFF2-40B4-BE49-F238E27FC236}">
                <a16:creationId xmlns:a16="http://schemas.microsoft.com/office/drawing/2014/main" id="{868AEFEA-BEC0-4AB8-BF4F-F0D5548EA082}"/>
              </a:ext>
            </a:extLst>
          </p:cNvPr>
          <p:cNvSpPr txBox="1"/>
          <p:nvPr/>
        </p:nvSpPr>
        <p:spPr>
          <a:xfrm>
            <a:off x="3701562" y="5078149"/>
            <a:ext cx="1649039" cy="369332"/>
          </a:xfrm>
          <a:prstGeom prst="rect">
            <a:avLst/>
          </a:prstGeom>
          <a:noFill/>
        </p:spPr>
        <p:txBody>
          <a:bodyPr wrap="square" rtlCol="0">
            <a:spAutoFit/>
          </a:bodyPr>
          <a:lstStyle/>
          <a:p>
            <a:r>
              <a:rPr lang="en-US" dirty="0"/>
              <a:t>Result: 014GNZ</a:t>
            </a:r>
          </a:p>
        </p:txBody>
      </p:sp>
      <p:sp>
        <p:nvSpPr>
          <p:cNvPr id="13" name="右箭头 13">
            <a:extLst>
              <a:ext uri="{FF2B5EF4-FFF2-40B4-BE49-F238E27FC236}">
                <a16:creationId xmlns:a16="http://schemas.microsoft.com/office/drawing/2014/main" id="{F31FC24C-A6DA-477F-B27B-FA08D509949F}"/>
              </a:ext>
            </a:extLst>
          </p:cNvPr>
          <p:cNvSpPr/>
          <p:nvPr/>
        </p:nvSpPr>
        <p:spPr>
          <a:xfrm rot="10800000">
            <a:off x="5594981" y="5030591"/>
            <a:ext cx="851801" cy="460375"/>
          </a:xfrm>
          <a:prstGeom prst="rightArrow">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4" name="Arrow: Bent-Up 13">
            <a:extLst>
              <a:ext uri="{FF2B5EF4-FFF2-40B4-BE49-F238E27FC236}">
                <a16:creationId xmlns:a16="http://schemas.microsoft.com/office/drawing/2014/main" id="{5DCADCE9-A487-4B80-9916-8689FCC7C833}"/>
              </a:ext>
            </a:extLst>
          </p:cNvPr>
          <p:cNvSpPr/>
          <p:nvPr/>
        </p:nvSpPr>
        <p:spPr>
          <a:xfrm rot="5400000" flipV="1">
            <a:off x="8629214" y="3591220"/>
            <a:ext cx="2470638" cy="1724167"/>
          </a:xfrm>
          <a:prstGeom prst="bentUp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5" name="Oval 14">
            <a:extLst>
              <a:ext uri="{FF2B5EF4-FFF2-40B4-BE49-F238E27FC236}">
                <a16:creationId xmlns:a16="http://schemas.microsoft.com/office/drawing/2014/main" id="{A38F4123-0DBB-4DD1-B03C-80573B084288}"/>
              </a:ext>
            </a:extLst>
          </p:cNvPr>
          <p:cNvSpPr/>
          <p:nvPr/>
        </p:nvSpPr>
        <p:spPr>
          <a:xfrm>
            <a:off x="1019907" y="4599283"/>
            <a:ext cx="1890347" cy="132299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DDE9D75-7264-4F08-9A23-E1231B7D1C8C}"/>
              </a:ext>
            </a:extLst>
          </p:cNvPr>
          <p:cNvSpPr txBox="1"/>
          <p:nvPr/>
        </p:nvSpPr>
        <p:spPr>
          <a:xfrm>
            <a:off x="1283676" y="4968390"/>
            <a:ext cx="1519263" cy="584775"/>
          </a:xfrm>
          <a:prstGeom prst="rect">
            <a:avLst/>
          </a:prstGeom>
          <a:noFill/>
        </p:spPr>
        <p:txBody>
          <a:bodyPr wrap="square" rtlCol="0">
            <a:spAutoFit/>
          </a:bodyPr>
          <a:lstStyle/>
          <a:p>
            <a:r>
              <a:rPr lang="en-US" sz="3200" dirty="0"/>
              <a:t>O or 0 ?</a:t>
            </a:r>
          </a:p>
        </p:txBody>
      </p:sp>
    </p:spTree>
    <p:extLst>
      <p:ext uri="{BB962C8B-B14F-4D97-AF65-F5344CB8AC3E}">
        <p14:creationId xmlns:p14="http://schemas.microsoft.com/office/powerpoint/2010/main" val="304250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6A92C6-E2BE-4E45-AB1B-381C42A88FA6}"/>
              </a:ext>
            </a:extLst>
          </p:cNvPr>
          <p:cNvSpPr txBox="1"/>
          <p:nvPr/>
        </p:nvSpPr>
        <p:spPr>
          <a:xfrm>
            <a:off x="391884" y="569167"/>
            <a:ext cx="7389307" cy="584775"/>
          </a:xfrm>
          <a:prstGeom prst="rect">
            <a:avLst/>
          </a:prstGeom>
          <a:noFill/>
        </p:spPr>
        <p:txBody>
          <a:bodyPr wrap="square" rtlCol="0">
            <a:spAutoFit/>
          </a:bodyPr>
          <a:lstStyle/>
          <a:p>
            <a:r>
              <a:rPr lang="en-US" sz="3200" b="1" dirty="0"/>
              <a:t>Character Segmentation and Recognition</a:t>
            </a:r>
          </a:p>
        </p:txBody>
      </p:sp>
      <p:pic>
        <p:nvPicPr>
          <p:cNvPr id="10" name="Picture 9" descr="Table&#10;&#10;Description automatically generated">
            <a:extLst>
              <a:ext uri="{FF2B5EF4-FFF2-40B4-BE49-F238E27FC236}">
                <a16:creationId xmlns:a16="http://schemas.microsoft.com/office/drawing/2014/main" id="{67006C43-8DF6-4DC7-8B9A-9846C3890597}"/>
              </a:ext>
            </a:extLst>
          </p:cNvPr>
          <p:cNvPicPr>
            <a:picLocks noChangeAspect="1"/>
          </p:cNvPicPr>
          <p:nvPr/>
        </p:nvPicPr>
        <p:blipFill rotWithShape="1">
          <a:blip r:embed="rId2">
            <a:extLst>
              <a:ext uri="{28A0092B-C50C-407E-A947-70E740481C1C}">
                <a14:useLocalDpi xmlns:a14="http://schemas.microsoft.com/office/drawing/2010/main" val="0"/>
              </a:ext>
            </a:extLst>
          </a:blip>
          <a:srcRect r="59334"/>
          <a:stretch/>
        </p:blipFill>
        <p:spPr>
          <a:xfrm>
            <a:off x="907071" y="3653652"/>
            <a:ext cx="2921610" cy="2540079"/>
          </a:xfrm>
          <a:prstGeom prst="rect">
            <a:avLst/>
          </a:prstGeom>
        </p:spPr>
      </p:pic>
      <p:grpSp>
        <p:nvGrpSpPr>
          <p:cNvPr id="16" name="Group 15">
            <a:extLst>
              <a:ext uri="{FF2B5EF4-FFF2-40B4-BE49-F238E27FC236}">
                <a16:creationId xmlns:a16="http://schemas.microsoft.com/office/drawing/2014/main" id="{F78FBB8C-801F-4D06-A1D8-B7984B052077}"/>
              </a:ext>
            </a:extLst>
          </p:cNvPr>
          <p:cNvGrpSpPr/>
          <p:nvPr/>
        </p:nvGrpSpPr>
        <p:grpSpPr>
          <a:xfrm>
            <a:off x="807303" y="1613744"/>
            <a:ext cx="10577394" cy="1272902"/>
            <a:chOff x="807303" y="1364295"/>
            <a:chExt cx="10577394" cy="1272902"/>
          </a:xfrm>
        </p:grpSpPr>
        <p:pic>
          <p:nvPicPr>
            <p:cNvPr id="6" name="Picture 5" descr="A picture containing text, clipart&#10;&#10;Description automatically generated">
              <a:extLst>
                <a:ext uri="{FF2B5EF4-FFF2-40B4-BE49-F238E27FC236}">
                  <a16:creationId xmlns:a16="http://schemas.microsoft.com/office/drawing/2014/main" id="{76D85C67-2889-4AB0-8FF7-C3684B7B523D}"/>
                </a:ext>
              </a:extLst>
            </p:cNvPr>
            <p:cNvPicPr>
              <a:picLocks noChangeAspect="1"/>
            </p:cNvPicPr>
            <p:nvPr/>
          </p:nvPicPr>
          <p:blipFill rotWithShape="1">
            <a:blip r:embed="rId3">
              <a:extLst>
                <a:ext uri="{28A0092B-C50C-407E-A947-70E740481C1C}">
                  <a14:useLocalDpi xmlns:a14="http://schemas.microsoft.com/office/drawing/2010/main" val="0"/>
                </a:ext>
              </a:extLst>
            </a:blip>
            <a:srcRect l="1161" t="550" r="3124" b="4788"/>
            <a:stretch/>
          </p:blipFill>
          <p:spPr>
            <a:xfrm>
              <a:off x="4066821" y="1637572"/>
              <a:ext cx="2233247" cy="726347"/>
            </a:xfrm>
            <a:prstGeom prst="rect">
              <a:avLst/>
            </a:prstGeom>
          </p:spPr>
        </p:pic>
        <p:pic>
          <p:nvPicPr>
            <p:cNvPr id="8" name="Picture 7">
              <a:extLst>
                <a:ext uri="{FF2B5EF4-FFF2-40B4-BE49-F238E27FC236}">
                  <a16:creationId xmlns:a16="http://schemas.microsoft.com/office/drawing/2014/main" id="{32795B02-DBFD-41CB-A109-A764A1F2DB21}"/>
                </a:ext>
              </a:extLst>
            </p:cNvPr>
            <p:cNvPicPr>
              <a:picLocks noChangeAspect="1"/>
            </p:cNvPicPr>
            <p:nvPr/>
          </p:nvPicPr>
          <p:blipFill>
            <a:blip r:embed="rId4"/>
            <a:stretch>
              <a:fillRect/>
            </a:stretch>
          </p:blipFill>
          <p:spPr>
            <a:xfrm>
              <a:off x="6715001" y="1453814"/>
              <a:ext cx="4669696" cy="1093865"/>
            </a:xfrm>
            <a:prstGeom prst="rect">
              <a:avLst/>
            </a:prstGeom>
          </p:spPr>
        </p:pic>
        <p:pic>
          <p:nvPicPr>
            <p:cNvPr id="12" name="Picture 11" descr="A picture containing text, sign&#10;&#10;Description automatically generated">
              <a:extLst>
                <a:ext uri="{FF2B5EF4-FFF2-40B4-BE49-F238E27FC236}">
                  <a16:creationId xmlns:a16="http://schemas.microsoft.com/office/drawing/2014/main" id="{AA3CFFBC-4181-4467-B1A2-646BE92789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303" y="1364295"/>
              <a:ext cx="2540977" cy="1272902"/>
            </a:xfrm>
            <a:prstGeom prst="rect">
              <a:avLst/>
            </a:prstGeom>
          </p:spPr>
        </p:pic>
        <p:sp>
          <p:nvSpPr>
            <p:cNvPr id="13" name="Arrow: Right 12">
              <a:extLst>
                <a:ext uri="{FF2B5EF4-FFF2-40B4-BE49-F238E27FC236}">
                  <a16:creationId xmlns:a16="http://schemas.microsoft.com/office/drawing/2014/main" id="{1BFA06FA-DCA8-4EF6-8ACF-3AA72D63B77D}"/>
                </a:ext>
              </a:extLst>
            </p:cNvPr>
            <p:cNvSpPr/>
            <p:nvPr/>
          </p:nvSpPr>
          <p:spPr>
            <a:xfrm>
              <a:off x="3459428" y="1761417"/>
              <a:ext cx="541071" cy="47865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385D91B5-040C-4901-853B-650FE9F70875}"/>
                </a:ext>
              </a:extLst>
            </p:cNvPr>
            <p:cNvSpPr/>
            <p:nvPr/>
          </p:nvSpPr>
          <p:spPr>
            <a:xfrm>
              <a:off x="6366390" y="1761417"/>
              <a:ext cx="412479" cy="47865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
        <p:nvSpPr>
          <p:cNvPr id="15" name="TextBox 14">
            <a:extLst>
              <a:ext uri="{FF2B5EF4-FFF2-40B4-BE49-F238E27FC236}">
                <a16:creationId xmlns:a16="http://schemas.microsoft.com/office/drawing/2014/main" id="{7866F91A-F951-45CA-BEA5-944C2B178927}"/>
              </a:ext>
            </a:extLst>
          </p:cNvPr>
          <p:cNvSpPr txBox="1"/>
          <p:nvPr/>
        </p:nvSpPr>
        <p:spPr>
          <a:xfrm>
            <a:off x="5659924" y="4815499"/>
            <a:ext cx="5251329" cy="523220"/>
          </a:xfrm>
          <a:prstGeom prst="rect">
            <a:avLst/>
          </a:prstGeom>
          <a:noFill/>
        </p:spPr>
        <p:txBody>
          <a:bodyPr wrap="square" rtlCol="0">
            <a:spAutoFit/>
          </a:bodyPr>
          <a:lstStyle/>
          <a:p>
            <a:r>
              <a:rPr lang="en-US" altLang="zh-CN" sz="2800" dirty="0"/>
              <a:t>Recognition result:   # A J A 9 6 7 1</a:t>
            </a:r>
            <a:endParaRPr lang="en-US" sz="2800" dirty="0"/>
          </a:p>
        </p:txBody>
      </p:sp>
      <p:sp>
        <p:nvSpPr>
          <p:cNvPr id="17" name="Arrow: Right 16">
            <a:extLst>
              <a:ext uri="{FF2B5EF4-FFF2-40B4-BE49-F238E27FC236}">
                <a16:creationId xmlns:a16="http://schemas.microsoft.com/office/drawing/2014/main" id="{B6480EE2-11C2-4B48-8D0F-6E1D26B20169}"/>
              </a:ext>
            </a:extLst>
          </p:cNvPr>
          <p:cNvSpPr/>
          <p:nvPr/>
        </p:nvSpPr>
        <p:spPr>
          <a:xfrm rot="5400000">
            <a:off x="9037534" y="3407773"/>
            <a:ext cx="2018371" cy="79708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8" name="Oval 17">
            <a:extLst>
              <a:ext uri="{FF2B5EF4-FFF2-40B4-BE49-F238E27FC236}">
                <a16:creationId xmlns:a16="http://schemas.microsoft.com/office/drawing/2014/main" id="{5D3FFB8A-CA0C-45FA-9083-12E220B6CABB}"/>
              </a:ext>
            </a:extLst>
          </p:cNvPr>
          <p:cNvSpPr/>
          <p:nvPr/>
        </p:nvSpPr>
        <p:spPr>
          <a:xfrm>
            <a:off x="6954715" y="1887021"/>
            <a:ext cx="729762" cy="726347"/>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0F05A3E9-0D61-4486-BCBB-8A667F4B6D02}"/>
              </a:ext>
            </a:extLst>
          </p:cNvPr>
          <p:cNvCxnSpPr>
            <a:cxnSpLocks/>
          </p:cNvCxnSpPr>
          <p:nvPr/>
        </p:nvCxnSpPr>
        <p:spPr>
          <a:xfrm>
            <a:off x="7455877" y="2613368"/>
            <a:ext cx="1252865" cy="23103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E42E0961-82FD-499B-A22D-50F2E14C9292}"/>
              </a:ext>
            </a:extLst>
          </p:cNvPr>
          <p:cNvSpPr/>
          <p:nvPr/>
        </p:nvSpPr>
        <p:spPr>
          <a:xfrm rot="10800000">
            <a:off x="3788771" y="4860063"/>
            <a:ext cx="1680043" cy="47865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235726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1867DD-EC3E-4AB3-936A-0AF122A91A26}"/>
              </a:ext>
            </a:extLst>
          </p:cNvPr>
          <p:cNvSpPr txBox="1"/>
          <p:nvPr/>
        </p:nvSpPr>
        <p:spPr>
          <a:xfrm>
            <a:off x="501161" y="351692"/>
            <a:ext cx="4536831" cy="461665"/>
          </a:xfrm>
          <a:prstGeom prst="rect">
            <a:avLst/>
          </a:prstGeom>
          <a:noFill/>
        </p:spPr>
        <p:txBody>
          <a:bodyPr wrap="square" rtlCol="0">
            <a:spAutoFit/>
          </a:bodyPr>
          <a:lstStyle/>
          <a:p>
            <a:r>
              <a:rPr lang="en-US" sz="2400" b="1" dirty="0"/>
              <a:t>Some </a:t>
            </a:r>
            <a:r>
              <a:rPr lang="en-US" altLang="zh-CN" sz="2400" b="1" dirty="0"/>
              <a:t>over all test</a:t>
            </a:r>
            <a:r>
              <a:rPr lang="en-US" sz="2400" b="1" dirty="0"/>
              <a:t> results</a:t>
            </a:r>
          </a:p>
        </p:txBody>
      </p:sp>
      <p:pic>
        <p:nvPicPr>
          <p:cNvPr id="24" name="Picture 23">
            <a:extLst>
              <a:ext uri="{FF2B5EF4-FFF2-40B4-BE49-F238E27FC236}">
                <a16:creationId xmlns:a16="http://schemas.microsoft.com/office/drawing/2014/main" id="{2C8C7810-98DC-4234-8B01-B3152EE6F2D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554" y="3836206"/>
            <a:ext cx="1329690" cy="998855"/>
          </a:xfrm>
          <a:prstGeom prst="rect">
            <a:avLst/>
          </a:prstGeom>
          <a:noFill/>
          <a:ln>
            <a:noFill/>
          </a:ln>
        </p:spPr>
      </p:pic>
      <p:pic>
        <p:nvPicPr>
          <p:cNvPr id="25" name="Picture 24">
            <a:extLst>
              <a:ext uri="{FF2B5EF4-FFF2-40B4-BE49-F238E27FC236}">
                <a16:creationId xmlns:a16="http://schemas.microsoft.com/office/drawing/2014/main" id="{BA1DC41D-5846-44BA-9B1E-7A7972EB0D4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6730" y="4162314"/>
            <a:ext cx="1280694" cy="640347"/>
          </a:xfrm>
          <a:prstGeom prst="rect">
            <a:avLst/>
          </a:prstGeom>
          <a:noFill/>
          <a:ln>
            <a:noFill/>
          </a:ln>
        </p:spPr>
      </p:pic>
      <p:pic>
        <p:nvPicPr>
          <p:cNvPr id="26" name="Picture 25">
            <a:extLst>
              <a:ext uri="{FF2B5EF4-FFF2-40B4-BE49-F238E27FC236}">
                <a16:creationId xmlns:a16="http://schemas.microsoft.com/office/drawing/2014/main" id="{F136CE3B-55A3-46C6-8540-5D9367088F6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17070" y="4473985"/>
            <a:ext cx="1097829" cy="344851"/>
          </a:xfrm>
          <a:prstGeom prst="rect">
            <a:avLst/>
          </a:prstGeom>
          <a:noFill/>
          <a:ln>
            <a:noFill/>
          </a:ln>
        </p:spPr>
      </p:pic>
      <p:pic>
        <p:nvPicPr>
          <p:cNvPr id="27" name="Picture 26" descr="A picture containing text, clock, gauge, meter&#10;&#10;Description automatically generated">
            <a:extLst>
              <a:ext uri="{FF2B5EF4-FFF2-40B4-BE49-F238E27FC236}">
                <a16:creationId xmlns:a16="http://schemas.microsoft.com/office/drawing/2014/main" id="{19B5FB8C-139B-4FA4-AAE7-76359C3CB32A}"/>
              </a:ext>
            </a:extLst>
          </p:cNvPr>
          <p:cNvPicPr/>
          <p:nvPr/>
        </p:nvPicPr>
        <p:blipFill>
          <a:blip r:embed="rId5"/>
          <a:stretch>
            <a:fillRect/>
          </a:stretch>
        </p:blipFill>
        <p:spPr>
          <a:xfrm>
            <a:off x="6468939" y="4232652"/>
            <a:ext cx="2599030" cy="602409"/>
          </a:xfrm>
          <a:prstGeom prst="rect">
            <a:avLst/>
          </a:prstGeom>
        </p:spPr>
      </p:pic>
      <p:pic>
        <p:nvPicPr>
          <p:cNvPr id="28" name="Picture 27">
            <a:extLst>
              <a:ext uri="{FF2B5EF4-FFF2-40B4-BE49-F238E27FC236}">
                <a16:creationId xmlns:a16="http://schemas.microsoft.com/office/drawing/2014/main" id="{8A350248-7402-4618-9F96-538BC546CEE6}"/>
              </a:ext>
            </a:extLst>
          </p:cNvPr>
          <p:cNvPicPr/>
          <p:nvPr/>
        </p:nvPicPr>
        <p:blipFill>
          <a:blip r:embed="rId6"/>
          <a:stretch>
            <a:fillRect/>
          </a:stretch>
        </p:blipFill>
        <p:spPr>
          <a:xfrm>
            <a:off x="9615270" y="4225399"/>
            <a:ext cx="1437889" cy="640346"/>
          </a:xfrm>
          <a:prstGeom prst="rect">
            <a:avLst/>
          </a:prstGeom>
        </p:spPr>
      </p:pic>
      <p:pic>
        <p:nvPicPr>
          <p:cNvPr id="29" name="Picture 28">
            <a:extLst>
              <a:ext uri="{FF2B5EF4-FFF2-40B4-BE49-F238E27FC236}">
                <a16:creationId xmlns:a16="http://schemas.microsoft.com/office/drawing/2014/main" id="{4B484EEA-DB4D-4F43-BEB0-874DF181498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344" y="5274823"/>
            <a:ext cx="1342072" cy="998855"/>
          </a:xfrm>
          <a:prstGeom prst="rect">
            <a:avLst/>
          </a:prstGeom>
          <a:noFill/>
          <a:ln>
            <a:noFill/>
          </a:ln>
        </p:spPr>
      </p:pic>
      <p:pic>
        <p:nvPicPr>
          <p:cNvPr id="30" name="Picture 29" descr="A picture containing text, tableware, plate, dishware&#10;&#10;Description automatically generated">
            <a:extLst>
              <a:ext uri="{FF2B5EF4-FFF2-40B4-BE49-F238E27FC236}">
                <a16:creationId xmlns:a16="http://schemas.microsoft.com/office/drawing/2014/main" id="{FA2E068D-D5B0-4A2D-97F7-F60480DD33EC}"/>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76730" y="5480245"/>
            <a:ext cx="1280692" cy="640346"/>
          </a:xfrm>
          <a:prstGeom prst="rect">
            <a:avLst/>
          </a:prstGeom>
          <a:noFill/>
          <a:ln>
            <a:noFill/>
          </a:ln>
        </p:spPr>
      </p:pic>
      <p:pic>
        <p:nvPicPr>
          <p:cNvPr id="31" name="Picture 30">
            <a:extLst>
              <a:ext uri="{FF2B5EF4-FFF2-40B4-BE49-F238E27FC236}">
                <a16:creationId xmlns:a16="http://schemas.microsoft.com/office/drawing/2014/main" id="{7D24CB15-EF6D-4C53-B9E5-0A686DD61659}"/>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4607931" y="5766161"/>
            <a:ext cx="1096531" cy="344851"/>
          </a:xfrm>
          <a:prstGeom prst="rect">
            <a:avLst/>
          </a:prstGeom>
          <a:noFill/>
          <a:ln>
            <a:noFill/>
          </a:ln>
        </p:spPr>
      </p:pic>
      <p:pic>
        <p:nvPicPr>
          <p:cNvPr id="32" name="Picture 31" descr="A picture containing text, clock, gauge&#10;&#10;Description automatically generated">
            <a:extLst>
              <a:ext uri="{FF2B5EF4-FFF2-40B4-BE49-F238E27FC236}">
                <a16:creationId xmlns:a16="http://schemas.microsoft.com/office/drawing/2014/main" id="{F2717928-424E-4BB9-8EDF-F8D8BBC225CE}"/>
              </a:ext>
            </a:extLst>
          </p:cNvPr>
          <p:cNvPicPr/>
          <p:nvPr/>
        </p:nvPicPr>
        <p:blipFill>
          <a:blip r:embed="rId10"/>
          <a:stretch>
            <a:fillRect/>
          </a:stretch>
        </p:blipFill>
        <p:spPr>
          <a:xfrm>
            <a:off x="6457790" y="5473128"/>
            <a:ext cx="2729776" cy="725808"/>
          </a:xfrm>
          <a:prstGeom prst="rect">
            <a:avLst/>
          </a:prstGeom>
        </p:spPr>
      </p:pic>
      <p:pic>
        <p:nvPicPr>
          <p:cNvPr id="33" name="Picture 32">
            <a:extLst>
              <a:ext uri="{FF2B5EF4-FFF2-40B4-BE49-F238E27FC236}">
                <a16:creationId xmlns:a16="http://schemas.microsoft.com/office/drawing/2014/main" id="{29D82FD3-6CA4-4C2F-BF95-7941BAD839EF}"/>
              </a:ext>
            </a:extLst>
          </p:cNvPr>
          <p:cNvPicPr/>
          <p:nvPr/>
        </p:nvPicPr>
        <p:blipFill>
          <a:blip r:embed="rId11"/>
          <a:stretch>
            <a:fillRect/>
          </a:stretch>
        </p:blipFill>
        <p:spPr>
          <a:xfrm>
            <a:off x="9672351" y="5480245"/>
            <a:ext cx="1347821" cy="651466"/>
          </a:xfrm>
          <a:prstGeom prst="rect">
            <a:avLst/>
          </a:prstGeom>
        </p:spPr>
      </p:pic>
      <p:pic>
        <p:nvPicPr>
          <p:cNvPr id="8" name="Picture 7">
            <a:extLst>
              <a:ext uri="{FF2B5EF4-FFF2-40B4-BE49-F238E27FC236}">
                <a16:creationId xmlns:a16="http://schemas.microsoft.com/office/drawing/2014/main" id="{7352AE09-7D20-4081-ABB9-A807A22E064A}"/>
              </a:ext>
            </a:extLst>
          </p:cNvPr>
          <p:cNvPicPr>
            <a:picLocks noChangeAspect="1"/>
          </p:cNvPicPr>
          <p:nvPr/>
        </p:nvPicPr>
        <p:blipFill>
          <a:blip r:embed="rId12"/>
          <a:stretch>
            <a:fillRect/>
          </a:stretch>
        </p:blipFill>
        <p:spPr>
          <a:xfrm>
            <a:off x="4461533" y="4097014"/>
            <a:ext cx="1398049" cy="344852"/>
          </a:xfrm>
          <a:prstGeom prst="rect">
            <a:avLst/>
          </a:prstGeom>
        </p:spPr>
      </p:pic>
      <p:pic>
        <p:nvPicPr>
          <p:cNvPr id="10" name="Picture 9">
            <a:extLst>
              <a:ext uri="{FF2B5EF4-FFF2-40B4-BE49-F238E27FC236}">
                <a16:creationId xmlns:a16="http://schemas.microsoft.com/office/drawing/2014/main" id="{9A0BB862-C35F-4C02-987C-30EE8D7ABEDC}"/>
              </a:ext>
            </a:extLst>
          </p:cNvPr>
          <p:cNvPicPr>
            <a:picLocks noChangeAspect="1"/>
          </p:cNvPicPr>
          <p:nvPr/>
        </p:nvPicPr>
        <p:blipFill>
          <a:blip r:embed="rId13"/>
          <a:stretch>
            <a:fillRect/>
          </a:stretch>
        </p:blipFill>
        <p:spPr>
          <a:xfrm>
            <a:off x="4461533" y="5389191"/>
            <a:ext cx="1398049" cy="344852"/>
          </a:xfrm>
          <a:prstGeom prst="rect">
            <a:avLst/>
          </a:prstGeom>
        </p:spPr>
      </p:pic>
      <p:pic>
        <p:nvPicPr>
          <p:cNvPr id="12" name="Picture 11">
            <a:extLst>
              <a:ext uri="{FF2B5EF4-FFF2-40B4-BE49-F238E27FC236}">
                <a16:creationId xmlns:a16="http://schemas.microsoft.com/office/drawing/2014/main" id="{6E0BEACD-DCE9-4232-AB49-8CB47386D2E5}"/>
              </a:ext>
            </a:extLst>
          </p:cNvPr>
          <p:cNvPicPr>
            <a:picLocks noChangeAspect="1"/>
          </p:cNvPicPr>
          <p:nvPr/>
        </p:nvPicPr>
        <p:blipFill>
          <a:blip r:embed="rId14"/>
          <a:stretch>
            <a:fillRect/>
          </a:stretch>
        </p:blipFill>
        <p:spPr>
          <a:xfrm>
            <a:off x="642936" y="1196340"/>
            <a:ext cx="1365862" cy="787647"/>
          </a:xfrm>
          <a:prstGeom prst="rect">
            <a:avLst/>
          </a:prstGeom>
        </p:spPr>
      </p:pic>
      <p:pic>
        <p:nvPicPr>
          <p:cNvPr id="34" name="Picture 33">
            <a:extLst>
              <a:ext uri="{FF2B5EF4-FFF2-40B4-BE49-F238E27FC236}">
                <a16:creationId xmlns:a16="http://schemas.microsoft.com/office/drawing/2014/main" id="{B684DE79-5938-48CF-BF5C-A1DB65182B57}"/>
              </a:ext>
            </a:extLst>
          </p:cNvPr>
          <p:cNvPicPr>
            <a:picLocks noChangeAspect="1"/>
          </p:cNvPicPr>
          <p:nvPr/>
        </p:nvPicPr>
        <p:blipFill>
          <a:blip r:embed="rId15"/>
          <a:stretch>
            <a:fillRect/>
          </a:stretch>
        </p:blipFill>
        <p:spPr>
          <a:xfrm>
            <a:off x="4461533" y="1279236"/>
            <a:ext cx="1398049" cy="344852"/>
          </a:xfrm>
          <a:prstGeom prst="rect">
            <a:avLst/>
          </a:prstGeom>
        </p:spPr>
      </p:pic>
      <p:pic>
        <p:nvPicPr>
          <p:cNvPr id="36" name="Picture 35">
            <a:extLst>
              <a:ext uri="{FF2B5EF4-FFF2-40B4-BE49-F238E27FC236}">
                <a16:creationId xmlns:a16="http://schemas.microsoft.com/office/drawing/2014/main" id="{8CCB7A50-1D0B-43E0-BEA1-6C63A30A6A30}"/>
              </a:ext>
            </a:extLst>
          </p:cNvPr>
          <p:cNvPicPr>
            <a:picLocks noChangeAspect="1"/>
          </p:cNvPicPr>
          <p:nvPr/>
        </p:nvPicPr>
        <p:blipFill>
          <a:blip r:embed="rId16"/>
          <a:stretch>
            <a:fillRect/>
          </a:stretch>
        </p:blipFill>
        <p:spPr>
          <a:xfrm>
            <a:off x="2576730" y="1343641"/>
            <a:ext cx="1280692" cy="640346"/>
          </a:xfrm>
          <a:prstGeom prst="rect">
            <a:avLst/>
          </a:prstGeom>
        </p:spPr>
      </p:pic>
      <p:pic>
        <p:nvPicPr>
          <p:cNvPr id="38" name="Picture 37">
            <a:extLst>
              <a:ext uri="{FF2B5EF4-FFF2-40B4-BE49-F238E27FC236}">
                <a16:creationId xmlns:a16="http://schemas.microsoft.com/office/drawing/2014/main" id="{40D3942F-FC9B-4A60-835F-0D719AEC74A0}"/>
              </a:ext>
            </a:extLst>
          </p:cNvPr>
          <p:cNvPicPr>
            <a:picLocks noChangeAspect="1"/>
          </p:cNvPicPr>
          <p:nvPr/>
        </p:nvPicPr>
        <p:blipFill>
          <a:blip r:embed="rId17"/>
          <a:stretch>
            <a:fillRect/>
          </a:stretch>
        </p:blipFill>
        <p:spPr>
          <a:xfrm>
            <a:off x="4585806" y="1674264"/>
            <a:ext cx="1118656" cy="352025"/>
          </a:xfrm>
          <a:prstGeom prst="rect">
            <a:avLst/>
          </a:prstGeom>
        </p:spPr>
      </p:pic>
      <p:pic>
        <p:nvPicPr>
          <p:cNvPr id="40" name="Picture 39">
            <a:extLst>
              <a:ext uri="{FF2B5EF4-FFF2-40B4-BE49-F238E27FC236}">
                <a16:creationId xmlns:a16="http://schemas.microsoft.com/office/drawing/2014/main" id="{D1E6ECF3-115A-409E-818B-772C4779D8C6}"/>
              </a:ext>
            </a:extLst>
          </p:cNvPr>
          <p:cNvPicPr>
            <a:picLocks noChangeAspect="1"/>
          </p:cNvPicPr>
          <p:nvPr/>
        </p:nvPicPr>
        <p:blipFill>
          <a:blip r:embed="rId18"/>
          <a:stretch>
            <a:fillRect/>
          </a:stretch>
        </p:blipFill>
        <p:spPr>
          <a:xfrm>
            <a:off x="6457790" y="1298524"/>
            <a:ext cx="2729776" cy="619804"/>
          </a:xfrm>
          <a:prstGeom prst="rect">
            <a:avLst/>
          </a:prstGeom>
        </p:spPr>
      </p:pic>
      <p:pic>
        <p:nvPicPr>
          <p:cNvPr id="42" name="Picture 41">
            <a:extLst>
              <a:ext uri="{FF2B5EF4-FFF2-40B4-BE49-F238E27FC236}">
                <a16:creationId xmlns:a16="http://schemas.microsoft.com/office/drawing/2014/main" id="{7D6BE7D0-D9E5-47C8-AABF-4D9C885AD30C}"/>
              </a:ext>
            </a:extLst>
          </p:cNvPr>
          <p:cNvPicPr>
            <a:picLocks noChangeAspect="1"/>
          </p:cNvPicPr>
          <p:nvPr/>
        </p:nvPicPr>
        <p:blipFill>
          <a:blip r:embed="rId19"/>
          <a:stretch>
            <a:fillRect/>
          </a:stretch>
        </p:blipFill>
        <p:spPr>
          <a:xfrm>
            <a:off x="9595898" y="1302965"/>
            <a:ext cx="1394559" cy="619804"/>
          </a:xfrm>
          <a:prstGeom prst="rect">
            <a:avLst/>
          </a:prstGeom>
        </p:spPr>
      </p:pic>
      <p:pic>
        <p:nvPicPr>
          <p:cNvPr id="44" name="Picture 43">
            <a:extLst>
              <a:ext uri="{FF2B5EF4-FFF2-40B4-BE49-F238E27FC236}">
                <a16:creationId xmlns:a16="http://schemas.microsoft.com/office/drawing/2014/main" id="{DF6B60FE-0181-449C-ABF5-9D321682FAA5}"/>
              </a:ext>
            </a:extLst>
          </p:cNvPr>
          <p:cNvPicPr>
            <a:picLocks noChangeAspect="1"/>
          </p:cNvPicPr>
          <p:nvPr/>
        </p:nvPicPr>
        <p:blipFill>
          <a:blip r:embed="rId20"/>
          <a:stretch>
            <a:fillRect/>
          </a:stretch>
        </p:blipFill>
        <p:spPr>
          <a:xfrm>
            <a:off x="649746" y="2518542"/>
            <a:ext cx="1359052" cy="883384"/>
          </a:xfrm>
          <a:prstGeom prst="rect">
            <a:avLst/>
          </a:prstGeom>
        </p:spPr>
      </p:pic>
      <p:pic>
        <p:nvPicPr>
          <p:cNvPr id="46" name="Picture 45">
            <a:extLst>
              <a:ext uri="{FF2B5EF4-FFF2-40B4-BE49-F238E27FC236}">
                <a16:creationId xmlns:a16="http://schemas.microsoft.com/office/drawing/2014/main" id="{D014E541-7930-4EFB-B7D6-76B83DFBC881}"/>
              </a:ext>
            </a:extLst>
          </p:cNvPr>
          <p:cNvPicPr>
            <a:picLocks noChangeAspect="1"/>
          </p:cNvPicPr>
          <p:nvPr/>
        </p:nvPicPr>
        <p:blipFill>
          <a:blip r:embed="rId21"/>
          <a:stretch>
            <a:fillRect/>
          </a:stretch>
        </p:blipFill>
        <p:spPr>
          <a:xfrm>
            <a:off x="4461533" y="2671929"/>
            <a:ext cx="1398049" cy="344852"/>
          </a:xfrm>
          <a:prstGeom prst="rect">
            <a:avLst/>
          </a:prstGeom>
        </p:spPr>
      </p:pic>
      <p:pic>
        <p:nvPicPr>
          <p:cNvPr id="48" name="Picture 47">
            <a:extLst>
              <a:ext uri="{FF2B5EF4-FFF2-40B4-BE49-F238E27FC236}">
                <a16:creationId xmlns:a16="http://schemas.microsoft.com/office/drawing/2014/main" id="{84F88118-ACF1-43E2-8EFA-5F5231BAFD87}"/>
              </a:ext>
            </a:extLst>
          </p:cNvPr>
          <p:cNvPicPr>
            <a:picLocks noChangeAspect="1"/>
          </p:cNvPicPr>
          <p:nvPr/>
        </p:nvPicPr>
        <p:blipFill>
          <a:blip r:embed="rId22"/>
          <a:stretch>
            <a:fillRect/>
          </a:stretch>
        </p:blipFill>
        <p:spPr>
          <a:xfrm>
            <a:off x="2576730" y="2640061"/>
            <a:ext cx="1280692" cy="640346"/>
          </a:xfrm>
          <a:prstGeom prst="rect">
            <a:avLst/>
          </a:prstGeom>
        </p:spPr>
      </p:pic>
      <p:pic>
        <p:nvPicPr>
          <p:cNvPr id="50" name="Picture 49">
            <a:extLst>
              <a:ext uri="{FF2B5EF4-FFF2-40B4-BE49-F238E27FC236}">
                <a16:creationId xmlns:a16="http://schemas.microsoft.com/office/drawing/2014/main" id="{081567F3-89FC-44FA-A630-97D56DCBD70B}"/>
              </a:ext>
            </a:extLst>
          </p:cNvPr>
          <p:cNvPicPr>
            <a:picLocks noChangeAspect="1"/>
          </p:cNvPicPr>
          <p:nvPr/>
        </p:nvPicPr>
        <p:blipFill>
          <a:blip r:embed="rId23"/>
          <a:stretch>
            <a:fillRect/>
          </a:stretch>
        </p:blipFill>
        <p:spPr>
          <a:xfrm>
            <a:off x="4585806" y="3074130"/>
            <a:ext cx="1118656" cy="352025"/>
          </a:xfrm>
          <a:prstGeom prst="rect">
            <a:avLst/>
          </a:prstGeom>
        </p:spPr>
      </p:pic>
      <p:pic>
        <p:nvPicPr>
          <p:cNvPr id="52" name="Picture 51">
            <a:extLst>
              <a:ext uri="{FF2B5EF4-FFF2-40B4-BE49-F238E27FC236}">
                <a16:creationId xmlns:a16="http://schemas.microsoft.com/office/drawing/2014/main" id="{7E03C436-86CF-43F6-872D-A255F34524DD}"/>
              </a:ext>
            </a:extLst>
          </p:cNvPr>
          <p:cNvPicPr>
            <a:picLocks noChangeAspect="1"/>
          </p:cNvPicPr>
          <p:nvPr/>
        </p:nvPicPr>
        <p:blipFill>
          <a:blip r:embed="rId24"/>
          <a:stretch>
            <a:fillRect/>
          </a:stretch>
        </p:blipFill>
        <p:spPr>
          <a:xfrm>
            <a:off x="6468939" y="2735182"/>
            <a:ext cx="2599030" cy="726847"/>
          </a:xfrm>
          <a:prstGeom prst="rect">
            <a:avLst/>
          </a:prstGeom>
        </p:spPr>
      </p:pic>
      <p:pic>
        <p:nvPicPr>
          <p:cNvPr id="54" name="Picture 53">
            <a:extLst>
              <a:ext uri="{FF2B5EF4-FFF2-40B4-BE49-F238E27FC236}">
                <a16:creationId xmlns:a16="http://schemas.microsoft.com/office/drawing/2014/main" id="{4CA142CA-0080-4E5F-888F-647C68426AA9}"/>
              </a:ext>
            </a:extLst>
          </p:cNvPr>
          <p:cNvPicPr>
            <a:picLocks noChangeAspect="1"/>
          </p:cNvPicPr>
          <p:nvPr/>
        </p:nvPicPr>
        <p:blipFill>
          <a:blip r:embed="rId25"/>
          <a:stretch>
            <a:fillRect/>
          </a:stretch>
        </p:blipFill>
        <p:spPr>
          <a:xfrm>
            <a:off x="9615270" y="2770799"/>
            <a:ext cx="1368513" cy="670292"/>
          </a:xfrm>
          <a:prstGeom prst="rect">
            <a:avLst/>
          </a:prstGeom>
        </p:spPr>
      </p:pic>
    </p:spTree>
    <p:extLst>
      <p:ext uri="{BB962C8B-B14F-4D97-AF65-F5344CB8AC3E}">
        <p14:creationId xmlns:p14="http://schemas.microsoft.com/office/powerpoint/2010/main" val="2694002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283E07D-EDDD-4106-B4F6-5690AD4DDE40}"/>
              </a:ext>
            </a:extLst>
          </p:cNvPr>
          <p:cNvGrpSpPr/>
          <p:nvPr/>
        </p:nvGrpSpPr>
        <p:grpSpPr>
          <a:xfrm>
            <a:off x="2952749" y="764903"/>
            <a:ext cx="6286501" cy="4199625"/>
            <a:chOff x="1758461" y="738526"/>
            <a:chExt cx="6286501" cy="3154388"/>
          </a:xfrm>
        </p:grpSpPr>
        <p:sp>
          <p:nvSpPr>
            <p:cNvPr id="4" name="TextBox 3">
              <a:extLst>
                <a:ext uri="{FF2B5EF4-FFF2-40B4-BE49-F238E27FC236}">
                  <a16:creationId xmlns:a16="http://schemas.microsoft.com/office/drawing/2014/main" id="{8D351E63-5F32-49E9-8153-5D7EF4387E2D}"/>
                </a:ext>
              </a:extLst>
            </p:cNvPr>
            <p:cNvSpPr txBox="1"/>
            <p:nvPr/>
          </p:nvSpPr>
          <p:spPr>
            <a:xfrm>
              <a:off x="1758461" y="1446412"/>
              <a:ext cx="6286501" cy="2446502"/>
            </a:xfrm>
            <a:prstGeom prst="rect">
              <a:avLst/>
            </a:prstGeom>
            <a:noFill/>
          </p:spPr>
          <p:txBody>
            <a:bodyPr wrap="square" rtlCol="0">
              <a:spAutoFit/>
            </a:bodyPr>
            <a:lstStyle/>
            <a:p>
              <a:pPr>
                <a:lnSpc>
                  <a:spcPct val="150000"/>
                </a:lnSpc>
              </a:pPr>
              <a:r>
                <a:rPr lang="en-US" altLang="zh-CN" sz="2800" b="1" dirty="0">
                  <a:solidFill>
                    <a:schemeClr val="accent3">
                      <a:lumMod val="60000"/>
                      <a:lumOff val="40000"/>
                    </a:schemeClr>
                  </a:solidFill>
                </a:rPr>
                <a:t>Dataset Manufacturing</a:t>
              </a:r>
            </a:p>
            <a:p>
              <a:pPr>
                <a:lnSpc>
                  <a:spcPct val="150000"/>
                </a:lnSpc>
              </a:pPr>
              <a:r>
                <a:rPr lang="en-US" altLang="zh-CN" sz="2800" b="1" dirty="0">
                  <a:solidFill>
                    <a:schemeClr val="accent3">
                      <a:lumMod val="60000"/>
                      <a:lumOff val="40000"/>
                    </a:schemeClr>
                  </a:solidFill>
                </a:rPr>
                <a:t>Rectangle Detection &amp; Plate Validation</a:t>
              </a:r>
            </a:p>
            <a:p>
              <a:pPr>
                <a:lnSpc>
                  <a:spcPct val="150000"/>
                </a:lnSpc>
              </a:pPr>
              <a:r>
                <a:rPr lang="en-US" sz="2800" b="1" dirty="0">
                  <a:solidFill>
                    <a:schemeClr val="accent3">
                      <a:lumMod val="60000"/>
                      <a:lumOff val="40000"/>
                    </a:schemeClr>
                  </a:solidFill>
                </a:rPr>
                <a:t>State Recognition &amp; Serial Extraction</a:t>
              </a:r>
            </a:p>
            <a:p>
              <a:pPr>
                <a:lnSpc>
                  <a:spcPct val="150000"/>
                </a:lnSpc>
              </a:pPr>
              <a:r>
                <a:rPr lang="en-US" sz="2800" b="1" dirty="0">
                  <a:solidFill>
                    <a:schemeClr val="accent3">
                      <a:lumMod val="60000"/>
                      <a:lumOff val="40000"/>
                    </a:schemeClr>
                  </a:solidFill>
                </a:rPr>
                <a:t>Character Segmentation &amp; Recognition</a:t>
              </a:r>
            </a:p>
            <a:p>
              <a:pPr>
                <a:lnSpc>
                  <a:spcPct val="150000"/>
                </a:lnSpc>
              </a:pPr>
              <a:r>
                <a:rPr lang="en-US" sz="2800" b="1" dirty="0"/>
                <a:t>Future Work</a:t>
              </a:r>
            </a:p>
          </p:txBody>
        </p:sp>
        <p:sp>
          <p:nvSpPr>
            <p:cNvPr id="6" name="TextBox 5">
              <a:extLst>
                <a:ext uri="{FF2B5EF4-FFF2-40B4-BE49-F238E27FC236}">
                  <a16:creationId xmlns:a16="http://schemas.microsoft.com/office/drawing/2014/main" id="{86E3ADF6-F5D0-42DE-A4DA-874F82A96D88}"/>
                </a:ext>
              </a:extLst>
            </p:cNvPr>
            <p:cNvSpPr txBox="1"/>
            <p:nvPr/>
          </p:nvSpPr>
          <p:spPr>
            <a:xfrm>
              <a:off x="1767253" y="738526"/>
              <a:ext cx="6097464" cy="707886"/>
            </a:xfrm>
            <a:prstGeom prst="rect">
              <a:avLst/>
            </a:prstGeom>
            <a:noFill/>
          </p:spPr>
          <p:txBody>
            <a:bodyPr wrap="square">
              <a:spAutoFit/>
            </a:bodyPr>
            <a:lstStyle/>
            <a:p>
              <a:r>
                <a:rPr lang="en-US" altLang="zh-CN" sz="4000" b="1" dirty="0"/>
                <a:t>Road Map</a:t>
              </a:r>
              <a:endParaRPr lang="en-US" sz="4000" dirty="0"/>
            </a:p>
          </p:txBody>
        </p:sp>
      </p:grpSp>
    </p:spTree>
    <p:extLst>
      <p:ext uri="{BB962C8B-B14F-4D97-AF65-F5344CB8AC3E}">
        <p14:creationId xmlns:p14="http://schemas.microsoft.com/office/powerpoint/2010/main" val="1381439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791D9A-C4A8-4DE8-AE2A-7E9AF3DBE613}"/>
              </a:ext>
            </a:extLst>
          </p:cNvPr>
          <p:cNvSpPr txBox="1"/>
          <p:nvPr/>
        </p:nvSpPr>
        <p:spPr>
          <a:xfrm>
            <a:off x="391885" y="569167"/>
            <a:ext cx="6727372" cy="584775"/>
          </a:xfrm>
          <a:prstGeom prst="rect">
            <a:avLst/>
          </a:prstGeom>
          <a:noFill/>
        </p:spPr>
        <p:txBody>
          <a:bodyPr wrap="square" rtlCol="0">
            <a:spAutoFit/>
          </a:bodyPr>
          <a:lstStyle/>
          <a:p>
            <a:r>
              <a:rPr lang="en-US" altLang="zh-CN" sz="3200" b="1" dirty="0"/>
              <a:t>Challenges</a:t>
            </a:r>
            <a:r>
              <a:rPr lang="zh-CN" altLang="en-US" sz="3200" b="1" dirty="0"/>
              <a:t>？</a:t>
            </a:r>
            <a:endParaRPr lang="en-US" sz="3200" b="1" dirty="0"/>
          </a:p>
        </p:txBody>
      </p:sp>
      <p:sp>
        <p:nvSpPr>
          <p:cNvPr id="5" name="TextBox 4">
            <a:extLst>
              <a:ext uri="{FF2B5EF4-FFF2-40B4-BE49-F238E27FC236}">
                <a16:creationId xmlns:a16="http://schemas.microsoft.com/office/drawing/2014/main" id="{1082266D-7722-410C-8D18-2BD93569E9FA}"/>
              </a:ext>
            </a:extLst>
          </p:cNvPr>
          <p:cNvSpPr txBox="1"/>
          <p:nvPr/>
        </p:nvSpPr>
        <p:spPr>
          <a:xfrm>
            <a:off x="1267134" y="2136338"/>
            <a:ext cx="9657731" cy="2585323"/>
          </a:xfrm>
          <a:prstGeom prst="rect">
            <a:avLst/>
          </a:prstGeom>
          <a:noFill/>
        </p:spPr>
        <p:txBody>
          <a:bodyPr wrap="square" rtlCol="0">
            <a:spAutoFit/>
          </a:bodyPr>
          <a:lstStyle/>
          <a:p>
            <a:pPr algn="just"/>
            <a:r>
              <a:rPr lang="en-US" altLang="zh-CN" dirty="0">
                <a:sym typeface="Wingdings" panose="05000000000000000000" pitchFamily="2" charset="2"/>
              </a:rPr>
              <a:t> </a:t>
            </a:r>
            <a:r>
              <a:rPr lang="en-US" altLang="zh-CN" dirty="0"/>
              <a:t>Predecessors’ works mainly include license plates from China, South Korea, European countries, Japan, Brazil, etc. In those countries, the license plates themselves do not have complicated background and the patterns are consistent through out the whole county. And compared with the US, the datasets of these license plates are much larger, thereby reducing the difficulty of direct recognition.</a:t>
            </a:r>
            <a:endParaRPr lang="en-US" dirty="0"/>
          </a:p>
          <a:p>
            <a:pPr algn="just"/>
            <a:endParaRPr lang="en-US" dirty="0"/>
          </a:p>
          <a:p>
            <a:pPr algn="just"/>
            <a:r>
              <a:rPr lang="en-US" dirty="0">
                <a:sym typeface="Wingdings" panose="05000000000000000000" pitchFamily="2" charset="2"/>
              </a:rPr>
              <a:t></a:t>
            </a:r>
            <a:r>
              <a:rPr lang="en-US" dirty="0"/>
              <a:t> Due to the lack of dataset, we decided to avoid using a very limited number of data to train a powerful net, like Yolo-CNN, to do the whole thing once for all, but to split the whole process into small problems and use simple-structure nets to conquer each.</a:t>
            </a:r>
          </a:p>
        </p:txBody>
      </p:sp>
    </p:spTree>
    <p:extLst>
      <p:ext uri="{BB962C8B-B14F-4D97-AF65-F5344CB8AC3E}">
        <p14:creationId xmlns:p14="http://schemas.microsoft.com/office/powerpoint/2010/main" val="2675127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9BD5E0-8962-460D-8CD4-884A2E44B948}"/>
              </a:ext>
            </a:extLst>
          </p:cNvPr>
          <p:cNvSpPr txBox="1"/>
          <p:nvPr/>
        </p:nvSpPr>
        <p:spPr>
          <a:xfrm>
            <a:off x="391885" y="569167"/>
            <a:ext cx="6727372" cy="584775"/>
          </a:xfrm>
          <a:prstGeom prst="rect">
            <a:avLst/>
          </a:prstGeom>
          <a:noFill/>
        </p:spPr>
        <p:txBody>
          <a:bodyPr wrap="square" rtlCol="0">
            <a:spAutoFit/>
          </a:bodyPr>
          <a:lstStyle/>
          <a:p>
            <a:r>
              <a:rPr lang="en-US" altLang="zh-CN" sz="3200" b="1" dirty="0"/>
              <a:t>Future Work</a:t>
            </a:r>
            <a:endParaRPr lang="en-US" sz="3200" b="1" dirty="0"/>
          </a:p>
        </p:txBody>
      </p:sp>
      <p:sp>
        <p:nvSpPr>
          <p:cNvPr id="2" name="TextBox 1">
            <a:extLst>
              <a:ext uri="{FF2B5EF4-FFF2-40B4-BE49-F238E27FC236}">
                <a16:creationId xmlns:a16="http://schemas.microsoft.com/office/drawing/2014/main" id="{1BCEC252-1EFD-4D6D-AE69-8BD74740F27A}"/>
              </a:ext>
            </a:extLst>
          </p:cNvPr>
          <p:cNvSpPr txBox="1"/>
          <p:nvPr/>
        </p:nvSpPr>
        <p:spPr>
          <a:xfrm>
            <a:off x="567607" y="1455016"/>
            <a:ext cx="10094551" cy="461665"/>
          </a:xfrm>
          <a:prstGeom prst="rect">
            <a:avLst/>
          </a:prstGeom>
          <a:noFill/>
        </p:spPr>
        <p:txBody>
          <a:bodyPr wrap="square" rtlCol="0">
            <a:spAutoFit/>
          </a:bodyPr>
          <a:lstStyle/>
          <a:p>
            <a:r>
              <a:rPr lang="en-US" altLang="zh-CN" sz="2400" dirty="0"/>
              <a:t>1. Improvement of universality</a:t>
            </a:r>
            <a:endParaRPr lang="en-US" sz="2400" dirty="0"/>
          </a:p>
        </p:txBody>
      </p:sp>
      <p:sp>
        <p:nvSpPr>
          <p:cNvPr id="6" name="TextBox 5">
            <a:extLst>
              <a:ext uri="{FF2B5EF4-FFF2-40B4-BE49-F238E27FC236}">
                <a16:creationId xmlns:a16="http://schemas.microsoft.com/office/drawing/2014/main" id="{18E93E7F-25E3-463C-B76E-28BF1ADD6736}"/>
              </a:ext>
            </a:extLst>
          </p:cNvPr>
          <p:cNvSpPr txBox="1"/>
          <p:nvPr/>
        </p:nvSpPr>
        <p:spPr>
          <a:xfrm>
            <a:off x="877073" y="1916681"/>
            <a:ext cx="10543591" cy="646331"/>
          </a:xfrm>
          <a:prstGeom prst="rect">
            <a:avLst/>
          </a:prstGeom>
          <a:noFill/>
        </p:spPr>
        <p:txBody>
          <a:bodyPr wrap="square" rtlCol="0">
            <a:spAutoFit/>
          </a:bodyPr>
          <a:lstStyle/>
          <a:p>
            <a:r>
              <a:rPr lang="en-US" sz="1800" dirty="0"/>
              <a:t>- More states (currently we only deal with the top-20 states with the most population)</a:t>
            </a:r>
          </a:p>
          <a:p>
            <a:r>
              <a:rPr lang="en-US" sz="1800" dirty="0"/>
              <a:t>- More patterns (people may have various customized plates and different versions)</a:t>
            </a:r>
            <a:endParaRPr lang="en-US" sz="2000" dirty="0"/>
          </a:p>
        </p:txBody>
      </p:sp>
      <p:pic>
        <p:nvPicPr>
          <p:cNvPr id="9" name="Picture 8">
            <a:extLst>
              <a:ext uri="{FF2B5EF4-FFF2-40B4-BE49-F238E27FC236}">
                <a16:creationId xmlns:a16="http://schemas.microsoft.com/office/drawing/2014/main" id="{433958A8-5CAF-45DC-9D2D-79D20EDAA920}"/>
              </a:ext>
            </a:extLst>
          </p:cNvPr>
          <p:cNvPicPr>
            <a:picLocks noChangeAspect="1"/>
          </p:cNvPicPr>
          <p:nvPr/>
        </p:nvPicPr>
        <p:blipFill>
          <a:blip r:embed="rId2"/>
          <a:stretch>
            <a:fillRect/>
          </a:stretch>
        </p:blipFill>
        <p:spPr>
          <a:xfrm>
            <a:off x="1174976" y="3686326"/>
            <a:ext cx="3110947" cy="1565195"/>
          </a:xfrm>
          <a:prstGeom prst="rect">
            <a:avLst/>
          </a:prstGeom>
        </p:spPr>
      </p:pic>
      <p:pic>
        <p:nvPicPr>
          <p:cNvPr id="19" name="Picture 18">
            <a:extLst>
              <a:ext uri="{FF2B5EF4-FFF2-40B4-BE49-F238E27FC236}">
                <a16:creationId xmlns:a16="http://schemas.microsoft.com/office/drawing/2014/main" id="{0D997C38-C9EA-441D-B646-BA3D7398DB0A}"/>
              </a:ext>
            </a:extLst>
          </p:cNvPr>
          <p:cNvPicPr>
            <a:picLocks noChangeAspect="1"/>
          </p:cNvPicPr>
          <p:nvPr/>
        </p:nvPicPr>
        <p:blipFill>
          <a:blip r:embed="rId3"/>
          <a:stretch>
            <a:fillRect/>
          </a:stretch>
        </p:blipFill>
        <p:spPr>
          <a:xfrm>
            <a:off x="6827520" y="3429000"/>
            <a:ext cx="4108704" cy="2079849"/>
          </a:xfrm>
          <a:prstGeom prst="rect">
            <a:avLst/>
          </a:prstGeom>
        </p:spPr>
      </p:pic>
      <p:sp>
        <p:nvSpPr>
          <p:cNvPr id="20" name="Arrow: Right 19">
            <a:extLst>
              <a:ext uri="{FF2B5EF4-FFF2-40B4-BE49-F238E27FC236}">
                <a16:creationId xmlns:a16="http://schemas.microsoft.com/office/drawing/2014/main" id="{A7523E79-1EAD-431F-B012-B569B292B9E7}"/>
              </a:ext>
            </a:extLst>
          </p:cNvPr>
          <p:cNvSpPr/>
          <p:nvPr/>
        </p:nvSpPr>
        <p:spPr>
          <a:xfrm>
            <a:off x="4603282" y="3829349"/>
            <a:ext cx="2023069" cy="1337011"/>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35639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9BD5E0-8962-460D-8CD4-884A2E44B948}"/>
              </a:ext>
            </a:extLst>
          </p:cNvPr>
          <p:cNvSpPr txBox="1"/>
          <p:nvPr/>
        </p:nvSpPr>
        <p:spPr>
          <a:xfrm>
            <a:off x="391885" y="569180"/>
            <a:ext cx="6727372" cy="584775"/>
          </a:xfrm>
          <a:prstGeom prst="rect">
            <a:avLst/>
          </a:prstGeom>
          <a:noFill/>
        </p:spPr>
        <p:txBody>
          <a:bodyPr wrap="square" rtlCol="0">
            <a:spAutoFit/>
          </a:bodyPr>
          <a:lstStyle/>
          <a:p>
            <a:r>
              <a:rPr lang="en-US" altLang="zh-CN" sz="3200" b="1" dirty="0"/>
              <a:t>Future Work</a:t>
            </a:r>
            <a:endParaRPr lang="en-US" sz="3200" b="1" dirty="0"/>
          </a:p>
        </p:txBody>
      </p:sp>
      <p:sp>
        <p:nvSpPr>
          <p:cNvPr id="5" name="TextBox 4">
            <a:extLst>
              <a:ext uri="{FF2B5EF4-FFF2-40B4-BE49-F238E27FC236}">
                <a16:creationId xmlns:a16="http://schemas.microsoft.com/office/drawing/2014/main" id="{71B64E90-BE5D-4B05-97F9-B458F3957A09}"/>
              </a:ext>
            </a:extLst>
          </p:cNvPr>
          <p:cNvSpPr txBox="1"/>
          <p:nvPr/>
        </p:nvSpPr>
        <p:spPr>
          <a:xfrm>
            <a:off x="567607" y="1457939"/>
            <a:ext cx="10094551" cy="461665"/>
          </a:xfrm>
          <a:prstGeom prst="rect">
            <a:avLst/>
          </a:prstGeom>
          <a:noFill/>
        </p:spPr>
        <p:txBody>
          <a:bodyPr wrap="square" rtlCol="0">
            <a:spAutoFit/>
          </a:bodyPr>
          <a:lstStyle/>
          <a:p>
            <a:r>
              <a:rPr lang="en-US" altLang="zh-CN" sz="2400" dirty="0"/>
              <a:t>2. Various conditions</a:t>
            </a:r>
            <a:endParaRPr lang="en-US" sz="2400" dirty="0"/>
          </a:p>
        </p:txBody>
      </p:sp>
      <p:sp>
        <p:nvSpPr>
          <p:cNvPr id="7" name="TextBox 6">
            <a:extLst>
              <a:ext uri="{FF2B5EF4-FFF2-40B4-BE49-F238E27FC236}">
                <a16:creationId xmlns:a16="http://schemas.microsoft.com/office/drawing/2014/main" id="{7EFB9782-4571-4C22-B168-0F3CF91DB519}"/>
              </a:ext>
            </a:extLst>
          </p:cNvPr>
          <p:cNvSpPr txBox="1"/>
          <p:nvPr/>
        </p:nvSpPr>
        <p:spPr>
          <a:xfrm>
            <a:off x="877073" y="1873437"/>
            <a:ext cx="10543591" cy="923330"/>
          </a:xfrm>
          <a:prstGeom prst="rect">
            <a:avLst/>
          </a:prstGeom>
          <a:noFill/>
        </p:spPr>
        <p:txBody>
          <a:bodyPr wrap="square" rtlCol="0">
            <a:spAutoFit/>
          </a:bodyPr>
          <a:lstStyle/>
          <a:p>
            <a:r>
              <a:rPr lang="en-US" sz="1800" dirty="0"/>
              <a:t>Currently the condition we assume/restrict is that the recognition happens at the entrance/exit of a parking lot.</a:t>
            </a:r>
          </a:p>
          <a:p>
            <a:r>
              <a:rPr lang="en-US" dirty="0"/>
              <a:t>    - Not perfect angle</a:t>
            </a:r>
          </a:p>
          <a:p>
            <a:r>
              <a:rPr lang="en-US" dirty="0"/>
              <a:t>    - Extreme weather conditions</a:t>
            </a:r>
          </a:p>
        </p:txBody>
      </p:sp>
      <p:grpSp>
        <p:nvGrpSpPr>
          <p:cNvPr id="2" name="Group 1">
            <a:extLst>
              <a:ext uri="{FF2B5EF4-FFF2-40B4-BE49-F238E27FC236}">
                <a16:creationId xmlns:a16="http://schemas.microsoft.com/office/drawing/2014/main" id="{BBEAF8EC-A90F-488D-A26B-68398FF9E4A9}"/>
              </a:ext>
            </a:extLst>
          </p:cNvPr>
          <p:cNvGrpSpPr/>
          <p:nvPr/>
        </p:nvGrpSpPr>
        <p:grpSpPr>
          <a:xfrm>
            <a:off x="1133105" y="3233137"/>
            <a:ext cx="9841790" cy="3152775"/>
            <a:chOff x="1133105" y="2515860"/>
            <a:chExt cx="9841790" cy="3152775"/>
          </a:xfrm>
        </p:grpSpPr>
        <p:pic>
          <p:nvPicPr>
            <p:cNvPr id="8" name="Picture 7" descr="The back of a car with a license plate&#10;&#10;Description automatically generated with medium confidence">
              <a:extLst>
                <a:ext uri="{FF2B5EF4-FFF2-40B4-BE49-F238E27FC236}">
                  <a16:creationId xmlns:a16="http://schemas.microsoft.com/office/drawing/2014/main" id="{7E90AE33-B4A7-4B03-BE59-6EB768CE7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05" y="2784434"/>
              <a:ext cx="3478226" cy="2615626"/>
            </a:xfrm>
            <a:prstGeom prst="rect">
              <a:avLst/>
            </a:prstGeom>
          </p:spPr>
        </p:pic>
        <p:pic>
          <p:nvPicPr>
            <p:cNvPr id="23" name="Picture 22">
              <a:extLst>
                <a:ext uri="{FF2B5EF4-FFF2-40B4-BE49-F238E27FC236}">
                  <a16:creationId xmlns:a16="http://schemas.microsoft.com/office/drawing/2014/main" id="{B1A1BAA9-A04A-4307-95BB-7F352714D21D}"/>
                </a:ext>
              </a:extLst>
            </p:cNvPr>
            <p:cNvPicPr>
              <a:picLocks noChangeAspect="1"/>
            </p:cNvPicPr>
            <p:nvPr/>
          </p:nvPicPr>
          <p:blipFill>
            <a:blip r:embed="rId3"/>
            <a:stretch>
              <a:fillRect/>
            </a:stretch>
          </p:blipFill>
          <p:spPr>
            <a:xfrm>
              <a:off x="6374320" y="2515860"/>
              <a:ext cx="4600575" cy="3152775"/>
            </a:xfrm>
            <a:prstGeom prst="rect">
              <a:avLst/>
            </a:prstGeom>
          </p:spPr>
        </p:pic>
        <p:sp>
          <p:nvSpPr>
            <p:cNvPr id="24" name="Arrow: Right 23">
              <a:extLst>
                <a:ext uri="{FF2B5EF4-FFF2-40B4-BE49-F238E27FC236}">
                  <a16:creationId xmlns:a16="http://schemas.microsoft.com/office/drawing/2014/main" id="{6B68CE73-CB25-4A6E-B779-AACC1FAEDCCF}"/>
                </a:ext>
              </a:extLst>
            </p:cNvPr>
            <p:cNvSpPr/>
            <p:nvPr/>
          </p:nvSpPr>
          <p:spPr>
            <a:xfrm>
              <a:off x="4699222" y="3518453"/>
              <a:ext cx="1587206" cy="1337011"/>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703066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9BD5E0-8962-460D-8CD4-884A2E44B948}"/>
              </a:ext>
            </a:extLst>
          </p:cNvPr>
          <p:cNvSpPr txBox="1"/>
          <p:nvPr/>
        </p:nvSpPr>
        <p:spPr>
          <a:xfrm>
            <a:off x="391885" y="569167"/>
            <a:ext cx="6727372" cy="584775"/>
          </a:xfrm>
          <a:prstGeom prst="rect">
            <a:avLst/>
          </a:prstGeom>
          <a:noFill/>
        </p:spPr>
        <p:txBody>
          <a:bodyPr wrap="square" rtlCol="0">
            <a:spAutoFit/>
          </a:bodyPr>
          <a:lstStyle/>
          <a:p>
            <a:r>
              <a:rPr lang="en-US" altLang="zh-CN" sz="3200" b="1" dirty="0"/>
              <a:t>Future Work</a:t>
            </a:r>
            <a:endParaRPr lang="en-US" sz="3200" b="1" dirty="0"/>
          </a:p>
        </p:txBody>
      </p:sp>
      <p:sp>
        <p:nvSpPr>
          <p:cNvPr id="5" name="TextBox 4">
            <a:extLst>
              <a:ext uri="{FF2B5EF4-FFF2-40B4-BE49-F238E27FC236}">
                <a16:creationId xmlns:a16="http://schemas.microsoft.com/office/drawing/2014/main" id="{71B64E90-BE5D-4B05-97F9-B458F3957A09}"/>
              </a:ext>
            </a:extLst>
          </p:cNvPr>
          <p:cNvSpPr txBox="1"/>
          <p:nvPr/>
        </p:nvSpPr>
        <p:spPr>
          <a:xfrm>
            <a:off x="567607" y="1457939"/>
            <a:ext cx="10094551" cy="461665"/>
          </a:xfrm>
          <a:prstGeom prst="rect">
            <a:avLst/>
          </a:prstGeom>
          <a:noFill/>
        </p:spPr>
        <p:txBody>
          <a:bodyPr wrap="square" rtlCol="0">
            <a:spAutoFit/>
          </a:bodyPr>
          <a:lstStyle/>
          <a:p>
            <a:r>
              <a:rPr lang="en-US" altLang="zh-CN" sz="2400" dirty="0"/>
              <a:t>3. More robust plate detection</a:t>
            </a:r>
            <a:endParaRPr lang="en-US" sz="2400" dirty="0"/>
          </a:p>
        </p:txBody>
      </p:sp>
      <p:sp>
        <p:nvSpPr>
          <p:cNvPr id="7" name="TextBox 6">
            <a:extLst>
              <a:ext uri="{FF2B5EF4-FFF2-40B4-BE49-F238E27FC236}">
                <a16:creationId xmlns:a16="http://schemas.microsoft.com/office/drawing/2014/main" id="{7EFB9782-4571-4C22-B168-0F3CF91DB519}"/>
              </a:ext>
            </a:extLst>
          </p:cNvPr>
          <p:cNvSpPr txBox="1"/>
          <p:nvPr/>
        </p:nvSpPr>
        <p:spPr>
          <a:xfrm>
            <a:off x="877073" y="1873437"/>
            <a:ext cx="10543591" cy="369332"/>
          </a:xfrm>
          <a:prstGeom prst="rect">
            <a:avLst/>
          </a:prstGeom>
          <a:noFill/>
        </p:spPr>
        <p:txBody>
          <a:bodyPr wrap="square" rtlCol="0">
            <a:spAutoFit/>
          </a:bodyPr>
          <a:lstStyle/>
          <a:p>
            <a:r>
              <a:rPr lang="en-US" sz="1800" dirty="0"/>
              <a:t>We may consider using YOLO Net in the future to directly detect plate in an image</a:t>
            </a:r>
            <a:endParaRPr lang="en-US" sz="2000" dirty="0"/>
          </a:p>
        </p:txBody>
      </p:sp>
      <p:grpSp>
        <p:nvGrpSpPr>
          <p:cNvPr id="13" name="Group 12">
            <a:extLst>
              <a:ext uri="{FF2B5EF4-FFF2-40B4-BE49-F238E27FC236}">
                <a16:creationId xmlns:a16="http://schemas.microsoft.com/office/drawing/2014/main" id="{3D34C74F-961F-4E52-9733-B89A2E82C22F}"/>
              </a:ext>
            </a:extLst>
          </p:cNvPr>
          <p:cNvGrpSpPr/>
          <p:nvPr/>
        </p:nvGrpSpPr>
        <p:grpSpPr>
          <a:xfrm>
            <a:off x="1607688" y="2475165"/>
            <a:ext cx="8885937" cy="4021860"/>
            <a:chOff x="1123056" y="2475165"/>
            <a:chExt cx="8885937" cy="4021860"/>
          </a:xfrm>
        </p:grpSpPr>
        <p:pic>
          <p:nvPicPr>
            <p:cNvPr id="6" name="Picture 5">
              <a:extLst>
                <a:ext uri="{FF2B5EF4-FFF2-40B4-BE49-F238E27FC236}">
                  <a16:creationId xmlns:a16="http://schemas.microsoft.com/office/drawing/2014/main" id="{2E0A7F21-97D6-4CAC-8D41-4DB95DF0BF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23056" y="2475165"/>
              <a:ext cx="2973456" cy="1731075"/>
            </a:xfrm>
            <a:prstGeom prst="rect">
              <a:avLst/>
            </a:prstGeom>
            <a:noFill/>
            <a:ln>
              <a:noFill/>
            </a:ln>
          </p:spPr>
        </p:pic>
        <p:pic>
          <p:nvPicPr>
            <p:cNvPr id="3" name="Picture 2" descr="A license plate on a red car&#10;&#10;Description automatically generated with low confidence">
              <a:extLst>
                <a:ext uri="{FF2B5EF4-FFF2-40B4-BE49-F238E27FC236}">
                  <a16:creationId xmlns:a16="http://schemas.microsoft.com/office/drawing/2014/main" id="{26F99BA2-416A-408D-AC78-9E14FDF84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056" y="4303097"/>
              <a:ext cx="2973456" cy="2193928"/>
            </a:xfrm>
            <a:prstGeom prst="rect">
              <a:avLst/>
            </a:prstGeom>
          </p:spPr>
        </p:pic>
        <p:pic>
          <p:nvPicPr>
            <p:cNvPr id="9" name="Picture 8">
              <a:extLst>
                <a:ext uri="{FF2B5EF4-FFF2-40B4-BE49-F238E27FC236}">
                  <a16:creationId xmlns:a16="http://schemas.microsoft.com/office/drawing/2014/main" id="{18EC5231-C159-4D47-9221-6A977B7E48E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037192" y="2475165"/>
              <a:ext cx="2971800" cy="1731075"/>
            </a:xfrm>
            <a:prstGeom prst="rect">
              <a:avLst/>
            </a:prstGeom>
            <a:noFill/>
            <a:ln>
              <a:noFill/>
            </a:ln>
          </p:spPr>
        </p:pic>
        <p:pic>
          <p:nvPicPr>
            <p:cNvPr id="11" name="Picture 10">
              <a:extLst>
                <a:ext uri="{FF2B5EF4-FFF2-40B4-BE49-F238E27FC236}">
                  <a16:creationId xmlns:a16="http://schemas.microsoft.com/office/drawing/2014/main" id="{15B4039B-5638-46F1-BD00-731FCD85FB30}"/>
                </a:ext>
              </a:extLst>
            </p:cNvPr>
            <p:cNvPicPr>
              <a:picLocks noChangeAspect="1"/>
            </p:cNvPicPr>
            <p:nvPr/>
          </p:nvPicPr>
          <p:blipFill>
            <a:blip r:embed="rId5"/>
            <a:stretch>
              <a:fillRect/>
            </a:stretch>
          </p:blipFill>
          <p:spPr>
            <a:xfrm>
              <a:off x="7037193" y="4303098"/>
              <a:ext cx="2971800" cy="2193927"/>
            </a:xfrm>
            <a:prstGeom prst="rect">
              <a:avLst/>
            </a:prstGeom>
          </p:spPr>
        </p:pic>
        <p:sp>
          <p:nvSpPr>
            <p:cNvPr id="12" name="Arrow: Right 11">
              <a:extLst>
                <a:ext uri="{FF2B5EF4-FFF2-40B4-BE49-F238E27FC236}">
                  <a16:creationId xmlns:a16="http://schemas.microsoft.com/office/drawing/2014/main" id="{D2A1BF5E-FB47-4882-9E7A-34ABE04CC43A}"/>
                </a:ext>
              </a:extLst>
            </p:cNvPr>
            <p:cNvSpPr/>
            <p:nvPr/>
          </p:nvSpPr>
          <p:spPr>
            <a:xfrm>
              <a:off x="4278598" y="3634591"/>
              <a:ext cx="2689130" cy="1337011"/>
            </a:xfrm>
            <a:prstGeom prst="right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524004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6C949E-B54C-4B65-9CBB-D9434DF1763F}"/>
              </a:ext>
            </a:extLst>
          </p:cNvPr>
          <p:cNvPicPr>
            <a:picLocks noChangeAspect="1"/>
          </p:cNvPicPr>
          <p:nvPr/>
        </p:nvPicPr>
        <p:blipFill>
          <a:blip r:embed="rId2"/>
          <a:stretch>
            <a:fillRect/>
          </a:stretch>
        </p:blipFill>
        <p:spPr>
          <a:xfrm>
            <a:off x="300037" y="361217"/>
            <a:ext cx="11591925" cy="895350"/>
          </a:xfrm>
          <a:prstGeom prst="rect">
            <a:avLst/>
          </a:prstGeom>
        </p:spPr>
      </p:pic>
      <p:sp>
        <p:nvSpPr>
          <p:cNvPr id="5" name="TextBox 4">
            <a:extLst>
              <a:ext uri="{FF2B5EF4-FFF2-40B4-BE49-F238E27FC236}">
                <a16:creationId xmlns:a16="http://schemas.microsoft.com/office/drawing/2014/main" id="{8C246563-8C06-45DA-9069-304356584437}"/>
              </a:ext>
            </a:extLst>
          </p:cNvPr>
          <p:cNvSpPr txBox="1"/>
          <p:nvPr/>
        </p:nvSpPr>
        <p:spPr>
          <a:xfrm>
            <a:off x="697522" y="2963007"/>
            <a:ext cx="10796954" cy="1323439"/>
          </a:xfrm>
          <a:prstGeom prst="rect">
            <a:avLst/>
          </a:prstGeom>
          <a:noFill/>
        </p:spPr>
        <p:txBody>
          <a:bodyPr wrap="square" rtlCol="0">
            <a:spAutoFit/>
          </a:bodyPr>
          <a:lstStyle/>
          <a:p>
            <a:pPr algn="ctr"/>
            <a:r>
              <a:rPr lang="en-US" altLang="zh-CN" sz="8000" b="1" dirty="0"/>
              <a:t>Thank You!</a:t>
            </a:r>
            <a:endParaRPr lang="en-US" sz="8000" b="1" dirty="0"/>
          </a:p>
        </p:txBody>
      </p:sp>
    </p:spTree>
    <p:extLst>
      <p:ext uri="{BB962C8B-B14F-4D97-AF65-F5344CB8AC3E}">
        <p14:creationId xmlns:p14="http://schemas.microsoft.com/office/powerpoint/2010/main" val="192451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38E5062-491B-4A52-B43A-291039D57347}"/>
              </a:ext>
            </a:extLst>
          </p:cNvPr>
          <p:cNvGrpSpPr/>
          <p:nvPr/>
        </p:nvGrpSpPr>
        <p:grpSpPr>
          <a:xfrm>
            <a:off x="573762" y="1400200"/>
            <a:ext cx="11044476" cy="4495625"/>
            <a:chOff x="573762" y="1663971"/>
            <a:chExt cx="11044476" cy="4495625"/>
          </a:xfrm>
        </p:grpSpPr>
        <p:sp>
          <p:nvSpPr>
            <p:cNvPr id="5" name="Arrow: Right 4">
              <a:extLst>
                <a:ext uri="{FF2B5EF4-FFF2-40B4-BE49-F238E27FC236}">
                  <a16:creationId xmlns:a16="http://schemas.microsoft.com/office/drawing/2014/main" id="{8B406BD0-162C-4EBE-8D4F-DF0A33BE8FDA}"/>
                </a:ext>
              </a:extLst>
            </p:cNvPr>
            <p:cNvSpPr/>
            <p:nvPr/>
          </p:nvSpPr>
          <p:spPr>
            <a:xfrm>
              <a:off x="6143520" y="2062585"/>
              <a:ext cx="1963524"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12A22E0F-B609-4B77-A296-F4AD87AFFB6D}"/>
                </a:ext>
              </a:extLst>
            </p:cNvPr>
            <p:cNvSpPr/>
            <p:nvPr/>
          </p:nvSpPr>
          <p:spPr>
            <a:xfrm rot="10800000">
              <a:off x="9432041" y="5672248"/>
              <a:ext cx="1138333"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Arrow: Right 6">
              <a:extLst>
                <a:ext uri="{FF2B5EF4-FFF2-40B4-BE49-F238E27FC236}">
                  <a16:creationId xmlns:a16="http://schemas.microsoft.com/office/drawing/2014/main" id="{24B52AF5-9DC0-40AC-B627-9A17BFCA8002}"/>
                </a:ext>
              </a:extLst>
            </p:cNvPr>
            <p:cNvSpPr/>
            <p:nvPr/>
          </p:nvSpPr>
          <p:spPr>
            <a:xfrm rot="5400000">
              <a:off x="10033948" y="5157310"/>
              <a:ext cx="1321798"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Arrow: Right 7">
              <a:extLst>
                <a:ext uri="{FF2B5EF4-FFF2-40B4-BE49-F238E27FC236}">
                  <a16:creationId xmlns:a16="http://schemas.microsoft.com/office/drawing/2014/main" id="{2BE53C57-2F3D-41A5-9B76-205800DED1D7}"/>
                </a:ext>
              </a:extLst>
            </p:cNvPr>
            <p:cNvSpPr/>
            <p:nvPr/>
          </p:nvSpPr>
          <p:spPr>
            <a:xfrm rot="10800000">
              <a:off x="1990107" y="4298395"/>
              <a:ext cx="1968109"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Arrow: Right 8">
              <a:extLst>
                <a:ext uri="{FF2B5EF4-FFF2-40B4-BE49-F238E27FC236}">
                  <a16:creationId xmlns:a16="http://schemas.microsoft.com/office/drawing/2014/main" id="{824C874D-0B59-47B9-B173-1CE2083233AB}"/>
                </a:ext>
              </a:extLst>
            </p:cNvPr>
            <p:cNvSpPr/>
            <p:nvPr/>
          </p:nvSpPr>
          <p:spPr>
            <a:xfrm rot="10800000">
              <a:off x="4275461" y="4300040"/>
              <a:ext cx="3930451"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Arrow: Right 9">
              <a:extLst>
                <a:ext uri="{FF2B5EF4-FFF2-40B4-BE49-F238E27FC236}">
                  <a16:creationId xmlns:a16="http://schemas.microsoft.com/office/drawing/2014/main" id="{ADBBE38C-C45B-4AE9-A642-41C20EBEF468}"/>
                </a:ext>
              </a:extLst>
            </p:cNvPr>
            <p:cNvSpPr/>
            <p:nvPr/>
          </p:nvSpPr>
          <p:spPr>
            <a:xfrm rot="5400000">
              <a:off x="9760881" y="3147834"/>
              <a:ext cx="1878575"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Arrow: Right 10">
              <a:extLst>
                <a:ext uri="{FF2B5EF4-FFF2-40B4-BE49-F238E27FC236}">
                  <a16:creationId xmlns:a16="http://schemas.microsoft.com/office/drawing/2014/main" id="{7AB2B02C-3755-4C20-ABD8-5FE085316AA6}"/>
                </a:ext>
              </a:extLst>
            </p:cNvPr>
            <p:cNvSpPr/>
            <p:nvPr/>
          </p:nvSpPr>
          <p:spPr>
            <a:xfrm>
              <a:off x="9505174" y="2062585"/>
              <a:ext cx="809387"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Arrow: Right 11">
              <a:extLst>
                <a:ext uri="{FF2B5EF4-FFF2-40B4-BE49-F238E27FC236}">
                  <a16:creationId xmlns:a16="http://schemas.microsoft.com/office/drawing/2014/main" id="{6D6841C3-FDB9-4E69-8D2C-66357D390341}"/>
                </a:ext>
              </a:extLst>
            </p:cNvPr>
            <p:cNvSpPr/>
            <p:nvPr/>
          </p:nvSpPr>
          <p:spPr>
            <a:xfrm>
              <a:off x="2472187" y="2090262"/>
              <a:ext cx="2400922"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AB852D81-4C13-4CCC-A5C8-69995232D283}"/>
                </a:ext>
              </a:extLst>
            </p:cNvPr>
            <p:cNvSpPr/>
            <p:nvPr/>
          </p:nvSpPr>
          <p:spPr>
            <a:xfrm>
              <a:off x="8280489" y="4122647"/>
              <a:ext cx="1138334" cy="5785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C6453C1-C631-4D0E-A3BF-9980435B9057}"/>
                </a:ext>
              </a:extLst>
            </p:cNvPr>
            <p:cNvSpPr/>
            <p:nvPr/>
          </p:nvSpPr>
          <p:spPr>
            <a:xfrm>
              <a:off x="10009705" y="2983816"/>
              <a:ext cx="1380930" cy="686147"/>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535FA9D-A318-4CF6-976A-8173A60F6E34}"/>
                </a:ext>
              </a:extLst>
            </p:cNvPr>
            <p:cNvSpPr/>
            <p:nvPr/>
          </p:nvSpPr>
          <p:spPr>
            <a:xfrm>
              <a:off x="10022147" y="1908052"/>
              <a:ext cx="1368488" cy="5785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B84B2ED-0F07-4649-83A3-D6CA3C2DF027}"/>
                </a:ext>
              </a:extLst>
            </p:cNvPr>
            <p:cNvSpPr/>
            <p:nvPr/>
          </p:nvSpPr>
          <p:spPr>
            <a:xfrm>
              <a:off x="4915249" y="1935729"/>
              <a:ext cx="1138334" cy="5785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11D67C27-2C3B-4FC6-A03A-D885D4411CA6}"/>
                </a:ext>
              </a:extLst>
            </p:cNvPr>
            <p:cNvPicPr>
              <a:picLocks noChangeAspect="1"/>
            </p:cNvPicPr>
            <p:nvPr/>
          </p:nvPicPr>
          <p:blipFill>
            <a:blip r:embed="rId2"/>
            <a:stretch>
              <a:fillRect/>
            </a:stretch>
          </p:blipFill>
          <p:spPr>
            <a:xfrm>
              <a:off x="573762" y="1663971"/>
              <a:ext cx="1878208" cy="1077446"/>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1410471A-6BE0-4DF8-BEE7-1C093F246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044" y="1853692"/>
              <a:ext cx="1385690" cy="698003"/>
            </a:xfrm>
            <a:prstGeom prst="rect">
              <a:avLst/>
            </a:prstGeom>
          </p:spPr>
        </p:pic>
        <p:pic>
          <p:nvPicPr>
            <p:cNvPr id="19" name="Picture 18">
              <a:extLst>
                <a:ext uri="{FF2B5EF4-FFF2-40B4-BE49-F238E27FC236}">
                  <a16:creationId xmlns:a16="http://schemas.microsoft.com/office/drawing/2014/main" id="{7F5E913D-9D8D-49BF-AF7A-3C4B725BB148}"/>
                </a:ext>
              </a:extLst>
            </p:cNvPr>
            <p:cNvPicPr/>
            <p:nvPr/>
          </p:nvPicPr>
          <p:blipFill>
            <a:blip r:embed="rId4"/>
            <a:stretch>
              <a:fillRect/>
            </a:stretch>
          </p:blipFill>
          <p:spPr>
            <a:xfrm>
              <a:off x="6528979" y="4219213"/>
              <a:ext cx="1371600" cy="431165"/>
            </a:xfrm>
            <a:prstGeom prst="rect">
              <a:avLst/>
            </a:prstGeom>
          </p:spPr>
        </p:pic>
        <p:pic>
          <p:nvPicPr>
            <p:cNvPr id="20" name="Picture 19">
              <a:extLst>
                <a:ext uri="{FF2B5EF4-FFF2-40B4-BE49-F238E27FC236}">
                  <a16:creationId xmlns:a16="http://schemas.microsoft.com/office/drawing/2014/main" id="{F7F42B6C-3480-486C-BB8D-9A84950DE9A0}"/>
                </a:ext>
              </a:extLst>
            </p:cNvPr>
            <p:cNvPicPr>
              <a:picLocks noChangeAspect="1"/>
            </p:cNvPicPr>
            <p:nvPr/>
          </p:nvPicPr>
          <p:blipFill>
            <a:blip r:embed="rId5"/>
            <a:stretch>
              <a:fillRect/>
            </a:stretch>
          </p:blipFill>
          <p:spPr>
            <a:xfrm>
              <a:off x="10009705" y="4266824"/>
              <a:ext cx="1385690" cy="341804"/>
            </a:xfrm>
            <a:prstGeom prst="rect">
              <a:avLst/>
            </a:prstGeom>
          </p:spPr>
        </p:pic>
        <p:sp>
          <p:nvSpPr>
            <p:cNvPr id="21" name="Rectangle 20">
              <a:extLst>
                <a:ext uri="{FF2B5EF4-FFF2-40B4-BE49-F238E27FC236}">
                  <a16:creationId xmlns:a16="http://schemas.microsoft.com/office/drawing/2014/main" id="{CD65B63B-8AEA-45AB-B23C-EB00588B16DB}"/>
                </a:ext>
              </a:extLst>
            </p:cNvPr>
            <p:cNvSpPr/>
            <p:nvPr/>
          </p:nvSpPr>
          <p:spPr>
            <a:xfrm>
              <a:off x="2750548" y="1922116"/>
              <a:ext cx="1138334" cy="5785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22" name="TextBox 21">
              <a:extLst>
                <a:ext uri="{FF2B5EF4-FFF2-40B4-BE49-F238E27FC236}">
                  <a16:creationId xmlns:a16="http://schemas.microsoft.com/office/drawing/2014/main" id="{1A3FD1B9-19FE-4E06-B28E-3967675FECB8}"/>
                </a:ext>
              </a:extLst>
            </p:cNvPr>
            <p:cNvSpPr txBox="1"/>
            <p:nvPr/>
          </p:nvSpPr>
          <p:spPr>
            <a:xfrm>
              <a:off x="2750548" y="1977469"/>
              <a:ext cx="1138334" cy="523220"/>
            </a:xfrm>
            <a:prstGeom prst="rect">
              <a:avLst/>
            </a:prstGeom>
            <a:noFill/>
          </p:spPr>
          <p:txBody>
            <a:bodyPr wrap="square" rtlCol="0">
              <a:spAutoFit/>
            </a:bodyPr>
            <a:lstStyle/>
            <a:p>
              <a:pPr algn="ctr"/>
              <a:r>
                <a:rPr lang="en-US" sz="1400" b="1" dirty="0"/>
                <a:t>Rectangle </a:t>
              </a:r>
            </a:p>
            <a:p>
              <a:pPr algn="ctr"/>
              <a:r>
                <a:rPr lang="en-US" sz="1400" b="1" dirty="0"/>
                <a:t>detection</a:t>
              </a:r>
            </a:p>
          </p:txBody>
        </p:sp>
        <p:sp>
          <p:nvSpPr>
            <p:cNvPr id="23" name="TextBox 22">
              <a:extLst>
                <a:ext uri="{FF2B5EF4-FFF2-40B4-BE49-F238E27FC236}">
                  <a16:creationId xmlns:a16="http://schemas.microsoft.com/office/drawing/2014/main" id="{306BB44F-509B-4ABF-81AD-030DDFB32666}"/>
                </a:ext>
              </a:extLst>
            </p:cNvPr>
            <p:cNvSpPr txBox="1"/>
            <p:nvPr/>
          </p:nvSpPr>
          <p:spPr>
            <a:xfrm>
              <a:off x="10009706" y="1935729"/>
              <a:ext cx="1380929" cy="523220"/>
            </a:xfrm>
            <a:prstGeom prst="rect">
              <a:avLst/>
            </a:prstGeom>
            <a:noFill/>
          </p:spPr>
          <p:txBody>
            <a:bodyPr wrap="square" rtlCol="0">
              <a:spAutoFit/>
            </a:bodyPr>
            <a:lstStyle/>
            <a:p>
              <a:pPr algn="ctr"/>
              <a:r>
                <a:rPr lang="en-US" sz="1400" b="1" dirty="0"/>
                <a:t>Extract top and bottom parts</a:t>
              </a:r>
            </a:p>
          </p:txBody>
        </p:sp>
        <p:sp>
          <p:nvSpPr>
            <p:cNvPr id="24" name="TextBox 23">
              <a:extLst>
                <a:ext uri="{FF2B5EF4-FFF2-40B4-BE49-F238E27FC236}">
                  <a16:creationId xmlns:a16="http://schemas.microsoft.com/office/drawing/2014/main" id="{0C9120A1-D64D-4080-A7E2-CF99303D6F42}"/>
                </a:ext>
              </a:extLst>
            </p:cNvPr>
            <p:cNvSpPr txBox="1"/>
            <p:nvPr/>
          </p:nvSpPr>
          <p:spPr>
            <a:xfrm>
              <a:off x="3888882" y="1917239"/>
              <a:ext cx="1026367" cy="307777"/>
            </a:xfrm>
            <a:prstGeom prst="rect">
              <a:avLst/>
            </a:prstGeom>
            <a:noFill/>
          </p:spPr>
          <p:txBody>
            <a:bodyPr wrap="square" rtlCol="0">
              <a:spAutoFit/>
            </a:bodyPr>
            <a:lstStyle/>
            <a:p>
              <a:pPr algn="ctr"/>
              <a:r>
                <a:rPr lang="en-US" sz="1400" dirty="0"/>
                <a:t>candidates</a:t>
              </a:r>
            </a:p>
          </p:txBody>
        </p:sp>
        <p:sp>
          <p:nvSpPr>
            <p:cNvPr id="25" name="TextBox 24">
              <a:extLst>
                <a:ext uri="{FF2B5EF4-FFF2-40B4-BE49-F238E27FC236}">
                  <a16:creationId xmlns:a16="http://schemas.microsoft.com/office/drawing/2014/main" id="{F127E516-1A9A-4B36-9599-9EFB6C2D7173}"/>
                </a:ext>
              </a:extLst>
            </p:cNvPr>
            <p:cNvSpPr txBox="1"/>
            <p:nvPr/>
          </p:nvSpPr>
          <p:spPr>
            <a:xfrm>
              <a:off x="4950162" y="1977469"/>
              <a:ext cx="1026367" cy="523220"/>
            </a:xfrm>
            <a:prstGeom prst="rect">
              <a:avLst/>
            </a:prstGeom>
            <a:noFill/>
          </p:spPr>
          <p:txBody>
            <a:bodyPr wrap="square" rtlCol="0">
              <a:spAutoFit/>
            </a:bodyPr>
            <a:lstStyle/>
            <a:p>
              <a:pPr algn="ctr"/>
              <a:r>
                <a:rPr lang="en-US" sz="1400" b="1" dirty="0"/>
                <a:t>Size/Shape Filter</a:t>
              </a:r>
            </a:p>
          </p:txBody>
        </p:sp>
        <p:sp>
          <p:nvSpPr>
            <p:cNvPr id="26" name="TextBox 25">
              <a:extLst>
                <a:ext uri="{FF2B5EF4-FFF2-40B4-BE49-F238E27FC236}">
                  <a16:creationId xmlns:a16="http://schemas.microsoft.com/office/drawing/2014/main" id="{C5A82978-14DE-4749-9973-695EEB8834F4}"/>
                </a:ext>
              </a:extLst>
            </p:cNvPr>
            <p:cNvSpPr txBox="1"/>
            <p:nvPr/>
          </p:nvSpPr>
          <p:spPr>
            <a:xfrm>
              <a:off x="10022147" y="2982766"/>
              <a:ext cx="1380930" cy="738664"/>
            </a:xfrm>
            <a:prstGeom prst="rect">
              <a:avLst/>
            </a:prstGeom>
            <a:noFill/>
          </p:spPr>
          <p:txBody>
            <a:bodyPr wrap="square" rtlCol="0">
              <a:spAutoFit/>
            </a:bodyPr>
            <a:lstStyle/>
            <a:p>
              <a:pPr algn="ctr"/>
              <a:r>
                <a:rPr lang="en-US" sz="1400" b="1" dirty="0"/>
                <a:t>- Grayscale</a:t>
              </a:r>
            </a:p>
            <a:p>
              <a:pPr algn="ctr"/>
              <a:r>
                <a:rPr lang="en-US" altLang="zh-CN" sz="1400" b="1" dirty="0"/>
                <a:t>- Edge detection - </a:t>
              </a:r>
              <a:r>
                <a:rPr lang="en-US" sz="1400" b="1" dirty="0"/>
                <a:t>Binarization</a:t>
              </a:r>
            </a:p>
          </p:txBody>
        </p:sp>
        <p:sp>
          <p:nvSpPr>
            <p:cNvPr id="27" name="TextBox 26">
              <a:extLst>
                <a:ext uri="{FF2B5EF4-FFF2-40B4-BE49-F238E27FC236}">
                  <a16:creationId xmlns:a16="http://schemas.microsoft.com/office/drawing/2014/main" id="{ACA82F65-FF7C-4B2D-9E33-4CA4BE641B9D}"/>
                </a:ext>
              </a:extLst>
            </p:cNvPr>
            <p:cNvSpPr txBox="1"/>
            <p:nvPr/>
          </p:nvSpPr>
          <p:spPr>
            <a:xfrm>
              <a:off x="8401787" y="4173186"/>
              <a:ext cx="934190" cy="523220"/>
            </a:xfrm>
            <a:prstGeom prst="rect">
              <a:avLst/>
            </a:prstGeom>
            <a:noFill/>
          </p:spPr>
          <p:txBody>
            <a:bodyPr wrap="square" rtlCol="0">
              <a:spAutoFit/>
            </a:bodyPr>
            <a:lstStyle/>
            <a:p>
              <a:pPr algn="ctr"/>
              <a:r>
                <a:rPr lang="en-US" sz="1400" b="1" dirty="0"/>
                <a:t>Serial  extraction</a:t>
              </a:r>
            </a:p>
          </p:txBody>
        </p:sp>
        <p:sp>
          <p:nvSpPr>
            <p:cNvPr id="28" name="Rectangle 27">
              <a:extLst>
                <a:ext uri="{FF2B5EF4-FFF2-40B4-BE49-F238E27FC236}">
                  <a16:creationId xmlns:a16="http://schemas.microsoft.com/office/drawing/2014/main" id="{4A96EABE-29AC-4DDE-8630-6828209C403D}"/>
                </a:ext>
              </a:extLst>
            </p:cNvPr>
            <p:cNvSpPr/>
            <p:nvPr/>
          </p:nvSpPr>
          <p:spPr>
            <a:xfrm>
              <a:off x="8280489" y="5453054"/>
              <a:ext cx="1138334" cy="5785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9" name="TextBox 28">
              <a:extLst>
                <a:ext uri="{FF2B5EF4-FFF2-40B4-BE49-F238E27FC236}">
                  <a16:creationId xmlns:a16="http://schemas.microsoft.com/office/drawing/2014/main" id="{7958D010-F3A3-4B4A-8DCB-80005AE336AF}"/>
                </a:ext>
              </a:extLst>
            </p:cNvPr>
            <p:cNvSpPr txBox="1"/>
            <p:nvPr/>
          </p:nvSpPr>
          <p:spPr>
            <a:xfrm>
              <a:off x="8387791" y="5588451"/>
              <a:ext cx="923730" cy="307777"/>
            </a:xfrm>
            <a:prstGeom prst="rect">
              <a:avLst/>
            </a:prstGeom>
            <a:noFill/>
          </p:spPr>
          <p:txBody>
            <a:bodyPr wrap="square" rtlCol="0">
              <a:spAutoFit/>
            </a:bodyPr>
            <a:lstStyle/>
            <a:p>
              <a:pPr algn="ctr"/>
              <a:r>
                <a:rPr lang="en-US" sz="1400" b="1" dirty="0"/>
                <a:t>RGB Info</a:t>
              </a:r>
            </a:p>
          </p:txBody>
        </p:sp>
        <p:sp>
          <p:nvSpPr>
            <p:cNvPr id="30" name="TextBox 29">
              <a:extLst>
                <a:ext uri="{FF2B5EF4-FFF2-40B4-BE49-F238E27FC236}">
                  <a16:creationId xmlns:a16="http://schemas.microsoft.com/office/drawing/2014/main" id="{105F41BA-AB7A-4156-8E26-2E1C04C11990}"/>
                </a:ext>
              </a:extLst>
            </p:cNvPr>
            <p:cNvSpPr txBox="1"/>
            <p:nvPr/>
          </p:nvSpPr>
          <p:spPr>
            <a:xfrm>
              <a:off x="9460036" y="5475059"/>
              <a:ext cx="594048" cy="307777"/>
            </a:xfrm>
            <a:prstGeom prst="rect">
              <a:avLst/>
            </a:prstGeom>
            <a:noFill/>
          </p:spPr>
          <p:txBody>
            <a:bodyPr wrap="square" rtlCol="0">
              <a:spAutoFit/>
            </a:bodyPr>
            <a:lstStyle/>
            <a:p>
              <a:pPr algn="ctr"/>
              <a:r>
                <a:rPr lang="en-US" sz="1400" dirty="0"/>
                <a:t>MA</a:t>
              </a:r>
            </a:p>
          </p:txBody>
        </p:sp>
        <p:sp>
          <p:nvSpPr>
            <p:cNvPr id="31" name="Rectangle 30">
              <a:extLst>
                <a:ext uri="{FF2B5EF4-FFF2-40B4-BE49-F238E27FC236}">
                  <a16:creationId xmlns:a16="http://schemas.microsoft.com/office/drawing/2014/main" id="{F9C80A45-5D81-48E6-B43C-3F589671C151}"/>
                </a:ext>
              </a:extLst>
            </p:cNvPr>
            <p:cNvSpPr/>
            <p:nvPr/>
          </p:nvSpPr>
          <p:spPr>
            <a:xfrm>
              <a:off x="4863716" y="4145509"/>
              <a:ext cx="1420721" cy="578573"/>
            </a:xfrm>
            <a:prstGeom prst="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32" name="TextBox 31">
              <a:extLst>
                <a:ext uri="{FF2B5EF4-FFF2-40B4-BE49-F238E27FC236}">
                  <a16:creationId xmlns:a16="http://schemas.microsoft.com/office/drawing/2014/main" id="{749FD8AF-FA28-40C3-A085-B718558DCDE8}"/>
                </a:ext>
              </a:extLst>
            </p:cNvPr>
            <p:cNvSpPr txBox="1"/>
            <p:nvPr/>
          </p:nvSpPr>
          <p:spPr>
            <a:xfrm>
              <a:off x="4962891" y="4173185"/>
              <a:ext cx="1222369" cy="523220"/>
            </a:xfrm>
            <a:prstGeom prst="rect">
              <a:avLst/>
            </a:prstGeom>
            <a:noFill/>
          </p:spPr>
          <p:txBody>
            <a:bodyPr wrap="square" rtlCol="0">
              <a:spAutoFit/>
            </a:bodyPr>
            <a:lstStyle/>
            <a:p>
              <a:pPr algn="ctr"/>
              <a:r>
                <a:rPr lang="en-US" sz="1400" b="1" dirty="0"/>
                <a:t>Character segmentation</a:t>
              </a:r>
            </a:p>
          </p:txBody>
        </p:sp>
        <p:pic>
          <p:nvPicPr>
            <p:cNvPr id="33" name="Picture 32">
              <a:extLst>
                <a:ext uri="{FF2B5EF4-FFF2-40B4-BE49-F238E27FC236}">
                  <a16:creationId xmlns:a16="http://schemas.microsoft.com/office/drawing/2014/main" id="{D1A382C5-C8C4-47D7-880F-5CFDA09F024E}"/>
                </a:ext>
              </a:extLst>
            </p:cNvPr>
            <p:cNvPicPr>
              <a:picLocks noChangeAspect="1"/>
            </p:cNvPicPr>
            <p:nvPr/>
          </p:nvPicPr>
          <p:blipFill>
            <a:blip r:embed="rId6"/>
            <a:stretch>
              <a:fillRect/>
            </a:stretch>
          </p:blipFill>
          <p:spPr>
            <a:xfrm>
              <a:off x="3995504" y="3417934"/>
              <a:ext cx="242670" cy="2035120"/>
            </a:xfrm>
            <a:prstGeom prst="rect">
              <a:avLst/>
            </a:prstGeom>
          </p:spPr>
        </p:pic>
        <p:sp>
          <p:nvSpPr>
            <p:cNvPr id="34" name="TextBox 33">
              <a:extLst>
                <a:ext uri="{FF2B5EF4-FFF2-40B4-BE49-F238E27FC236}">
                  <a16:creationId xmlns:a16="http://schemas.microsoft.com/office/drawing/2014/main" id="{1022E97B-22DD-4023-903D-1459B696276C}"/>
                </a:ext>
              </a:extLst>
            </p:cNvPr>
            <p:cNvSpPr txBox="1"/>
            <p:nvPr/>
          </p:nvSpPr>
          <p:spPr>
            <a:xfrm>
              <a:off x="831712" y="4239521"/>
              <a:ext cx="1167690" cy="369332"/>
            </a:xfrm>
            <a:prstGeom prst="rect">
              <a:avLst/>
            </a:prstGeom>
            <a:noFill/>
          </p:spPr>
          <p:txBody>
            <a:bodyPr wrap="square" rtlCol="0">
              <a:spAutoFit/>
            </a:bodyPr>
            <a:lstStyle/>
            <a:p>
              <a:pPr algn="ctr"/>
              <a:r>
                <a:rPr lang="en-US" b="1" dirty="0"/>
                <a:t>1 H J F 6 4</a:t>
              </a:r>
            </a:p>
          </p:txBody>
        </p:sp>
        <p:sp>
          <p:nvSpPr>
            <p:cNvPr id="35" name="Arrow: Right 34">
              <a:extLst>
                <a:ext uri="{FF2B5EF4-FFF2-40B4-BE49-F238E27FC236}">
                  <a16:creationId xmlns:a16="http://schemas.microsoft.com/office/drawing/2014/main" id="{043627F1-234F-4AF8-8FFB-02CE6159EDFE}"/>
                </a:ext>
              </a:extLst>
            </p:cNvPr>
            <p:cNvSpPr/>
            <p:nvPr/>
          </p:nvSpPr>
          <p:spPr>
            <a:xfrm rot="5400000">
              <a:off x="8067841" y="3180573"/>
              <a:ext cx="1455177"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Arrow: Right 35">
              <a:extLst>
                <a:ext uri="{FF2B5EF4-FFF2-40B4-BE49-F238E27FC236}">
                  <a16:creationId xmlns:a16="http://schemas.microsoft.com/office/drawing/2014/main" id="{94662617-1235-41A1-A4C5-AF61B5BB1871}"/>
                </a:ext>
              </a:extLst>
            </p:cNvPr>
            <p:cNvSpPr/>
            <p:nvPr/>
          </p:nvSpPr>
          <p:spPr>
            <a:xfrm rot="16200000">
              <a:off x="8532309" y="4887478"/>
              <a:ext cx="578572" cy="29191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37" name="Group 36">
              <a:extLst>
                <a:ext uri="{FF2B5EF4-FFF2-40B4-BE49-F238E27FC236}">
                  <a16:creationId xmlns:a16="http://schemas.microsoft.com/office/drawing/2014/main" id="{633406C7-2B20-4FE4-BA8F-038746C547FC}"/>
                </a:ext>
              </a:extLst>
            </p:cNvPr>
            <p:cNvGrpSpPr/>
            <p:nvPr/>
          </p:nvGrpSpPr>
          <p:grpSpPr>
            <a:xfrm>
              <a:off x="10152835" y="5205489"/>
              <a:ext cx="1465403" cy="954107"/>
              <a:chOff x="10126829" y="4666096"/>
              <a:chExt cx="1768929" cy="954107"/>
            </a:xfrm>
          </p:grpSpPr>
          <p:sp>
            <p:nvSpPr>
              <p:cNvPr id="44" name="Rectangle 43">
                <a:extLst>
                  <a:ext uri="{FF2B5EF4-FFF2-40B4-BE49-F238E27FC236}">
                    <a16:creationId xmlns:a16="http://schemas.microsoft.com/office/drawing/2014/main" id="{49D4804B-A0D3-41B4-8437-0D4114EA1D91}"/>
                  </a:ext>
                </a:extLst>
              </p:cNvPr>
              <p:cNvSpPr/>
              <p:nvPr/>
            </p:nvSpPr>
            <p:spPr>
              <a:xfrm>
                <a:off x="10126829" y="4666096"/>
                <a:ext cx="1762162" cy="95410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5" name="TextBox 44">
                <a:extLst>
                  <a:ext uri="{FF2B5EF4-FFF2-40B4-BE49-F238E27FC236}">
                    <a16:creationId xmlns:a16="http://schemas.microsoft.com/office/drawing/2014/main" id="{2B535015-C969-4489-8916-A798009DDCCB}"/>
                  </a:ext>
                </a:extLst>
              </p:cNvPr>
              <p:cNvSpPr txBox="1"/>
              <p:nvPr/>
            </p:nvSpPr>
            <p:spPr>
              <a:xfrm>
                <a:off x="10133595" y="4838535"/>
                <a:ext cx="1762163" cy="738664"/>
              </a:xfrm>
              <a:prstGeom prst="rect">
                <a:avLst/>
              </a:prstGeom>
              <a:noFill/>
            </p:spPr>
            <p:txBody>
              <a:bodyPr wrap="square" rtlCol="0">
                <a:spAutoFit/>
              </a:bodyPr>
              <a:lstStyle/>
              <a:p>
                <a:pPr algn="ctr"/>
                <a:r>
                  <a:rPr lang="en-US" sz="1400" b="1" dirty="0"/>
                  <a:t>SRN</a:t>
                </a:r>
              </a:p>
              <a:p>
                <a:pPr algn="ctr"/>
                <a:r>
                  <a:rPr lang="en-US" sz="1400" dirty="0"/>
                  <a:t>State Recognition Net</a:t>
                </a:r>
              </a:p>
            </p:txBody>
          </p:sp>
        </p:grpSp>
        <p:grpSp>
          <p:nvGrpSpPr>
            <p:cNvPr id="38" name="Group 37">
              <a:extLst>
                <a:ext uri="{FF2B5EF4-FFF2-40B4-BE49-F238E27FC236}">
                  <a16:creationId xmlns:a16="http://schemas.microsoft.com/office/drawing/2014/main" id="{70CC1BE3-9C5C-4536-9E67-2C3174CABA65}"/>
                </a:ext>
              </a:extLst>
            </p:cNvPr>
            <p:cNvGrpSpPr/>
            <p:nvPr/>
          </p:nvGrpSpPr>
          <p:grpSpPr>
            <a:xfrm>
              <a:off x="6430955" y="1720284"/>
              <a:ext cx="1361920" cy="954107"/>
              <a:chOff x="10126829" y="4666096"/>
              <a:chExt cx="1768929" cy="954107"/>
            </a:xfrm>
          </p:grpSpPr>
          <p:sp>
            <p:nvSpPr>
              <p:cNvPr id="42" name="Rectangle 41">
                <a:extLst>
                  <a:ext uri="{FF2B5EF4-FFF2-40B4-BE49-F238E27FC236}">
                    <a16:creationId xmlns:a16="http://schemas.microsoft.com/office/drawing/2014/main" id="{D67F4C48-14A6-4C4E-B055-704D5F066BAF}"/>
                  </a:ext>
                </a:extLst>
              </p:cNvPr>
              <p:cNvSpPr/>
              <p:nvPr/>
            </p:nvSpPr>
            <p:spPr>
              <a:xfrm>
                <a:off x="10126829" y="4666096"/>
                <a:ext cx="1762162" cy="95410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3" name="TextBox 42">
                <a:extLst>
                  <a:ext uri="{FF2B5EF4-FFF2-40B4-BE49-F238E27FC236}">
                    <a16:creationId xmlns:a16="http://schemas.microsoft.com/office/drawing/2014/main" id="{722FC5FB-DA41-4483-A54B-0D52E3005603}"/>
                  </a:ext>
                </a:extLst>
              </p:cNvPr>
              <p:cNvSpPr txBox="1"/>
              <p:nvPr/>
            </p:nvSpPr>
            <p:spPr>
              <a:xfrm>
                <a:off x="10133595" y="4838535"/>
                <a:ext cx="1762163" cy="523220"/>
              </a:xfrm>
              <a:prstGeom prst="rect">
                <a:avLst/>
              </a:prstGeom>
              <a:noFill/>
            </p:spPr>
            <p:txBody>
              <a:bodyPr wrap="square" rtlCol="0">
                <a:spAutoFit/>
              </a:bodyPr>
              <a:lstStyle/>
              <a:p>
                <a:pPr algn="ctr"/>
                <a:r>
                  <a:rPr lang="en-US" sz="1400" b="1" dirty="0"/>
                  <a:t>PVN</a:t>
                </a:r>
              </a:p>
              <a:p>
                <a:pPr algn="ctr"/>
                <a:r>
                  <a:rPr lang="en-US" sz="1400" dirty="0"/>
                  <a:t>Plate Validation Net</a:t>
                </a:r>
              </a:p>
            </p:txBody>
          </p:sp>
        </p:grpSp>
        <p:grpSp>
          <p:nvGrpSpPr>
            <p:cNvPr id="39" name="Group 38">
              <a:extLst>
                <a:ext uri="{FF2B5EF4-FFF2-40B4-BE49-F238E27FC236}">
                  <a16:creationId xmlns:a16="http://schemas.microsoft.com/office/drawing/2014/main" id="{B327D90A-A16E-444A-9251-E078DB0993D9}"/>
                </a:ext>
              </a:extLst>
            </p:cNvPr>
            <p:cNvGrpSpPr/>
            <p:nvPr/>
          </p:nvGrpSpPr>
          <p:grpSpPr>
            <a:xfrm>
              <a:off x="2301908" y="3957741"/>
              <a:ext cx="1493492" cy="954107"/>
              <a:chOff x="10126829" y="4666096"/>
              <a:chExt cx="1768929" cy="954107"/>
            </a:xfrm>
          </p:grpSpPr>
          <p:sp>
            <p:nvSpPr>
              <p:cNvPr id="40" name="Rectangle 39">
                <a:extLst>
                  <a:ext uri="{FF2B5EF4-FFF2-40B4-BE49-F238E27FC236}">
                    <a16:creationId xmlns:a16="http://schemas.microsoft.com/office/drawing/2014/main" id="{1E66E38B-7E30-424F-B9F7-0AEFFE9D7604}"/>
                  </a:ext>
                </a:extLst>
              </p:cNvPr>
              <p:cNvSpPr/>
              <p:nvPr/>
            </p:nvSpPr>
            <p:spPr>
              <a:xfrm>
                <a:off x="10126829" y="4666096"/>
                <a:ext cx="1762162" cy="95410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1" name="TextBox 40">
                <a:extLst>
                  <a:ext uri="{FF2B5EF4-FFF2-40B4-BE49-F238E27FC236}">
                    <a16:creationId xmlns:a16="http://schemas.microsoft.com/office/drawing/2014/main" id="{43FFF1F9-F025-4AB6-ACA8-5665CC4A22D1}"/>
                  </a:ext>
                </a:extLst>
              </p:cNvPr>
              <p:cNvSpPr txBox="1"/>
              <p:nvPr/>
            </p:nvSpPr>
            <p:spPr>
              <a:xfrm>
                <a:off x="10133595" y="4838535"/>
                <a:ext cx="1762163" cy="738664"/>
              </a:xfrm>
              <a:prstGeom prst="rect">
                <a:avLst/>
              </a:prstGeom>
              <a:noFill/>
            </p:spPr>
            <p:txBody>
              <a:bodyPr wrap="square" rtlCol="0">
                <a:spAutoFit/>
              </a:bodyPr>
              <a:lstStyle/>
              <a:p>
                <a:pPr algn="ctr"/>
                <a:r>
                  <a:rPr lang="en-US" sz="1400" b="1" dirty="0"/>
                  <a:t>CRN</a:t>
                </a:r>
              </a:p>
              <a:p>
                <a:pPr algn="ctr"/>
                <a:r>
                  <a:rPr lang="en-US" sz="1400" dirty="0"/>
                  <a:t>Char Recognition Net</a:t>
                </a:r>
              </a:p>
            </p:txBody>
          </p:sp>
        </p:grpSp>
      </p:grpSp>
      <p:sp>
        <p:nvSpPr>
          <p:cNvPr id="46" name="TextBox 45">
            <a:extLst>
              <a:ext uri="{FF2B5EF4-FFF2-40B4-BE49-F238E27FC236}">
                <a16:creationId xmlns:a16="http://schemas.microsoft.com/office/drawing/2014/main" id="{C9E27A46-A86C-4500-9991-0628B79ED3FB}"/>
              </a:ext>
            </a:extLst>
          </p:cNvPr>
          <p:cNvSpPr txBox="1"/>
          <p:nvPr/>
        </p:nvSpPr>
        <p:spPr>
          <a:xfrm>
            <a:off x="391885" y="569167"/>
            <a:ext cx="6727372" cy="584775"/>
          </a:xfrm>
          <a:prstGeom prst="rect">
            <a:avLst/>
          </a:prstGeom>
          <a:noFill/>
        </p:spPr>
        <p:txBody>
          <a:bodyPr wrap="square" rtlCol="0">
            <a:spAutoFit/>
          </a:bodyPr>
          <a:lstStyle/>
          <a:p>
            <a:r>
              <a:rPr lang="en-US" sz="3200" b="1" dirty="0"/>
              <a:t>Overview</a:t>
            </a:r>
          </a:p>
        </p:txBody>
      </p:sp>
    </p:spTree>
    <p:extLst>
      <p:ext uri="{BB962C8B-B14F-4D97-AF65-F5344CB8AC3E}">
        <p14:creationId xmlns:p14="http://schemas.microsoft.com/office/powerpoint/2010/main" val="1924169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283E07D-EDDD-4106-B4F6-5690AD4DDE40}"/>
              </a:ext>
            </a:extLst>
          </p:cNvPr>
          <p:cNvGrpSpPr/>
          <p:nvPr/>
        </p:nvGrpSpPr>
        <p:grpSpPr>
          <a:xfrm>
            <a:off x="2952749" y="764903"/>
            <a:ext cx="6286501" cy="4199625"/>
            <a:chOff x="1758461" y="738526"/>
            <a:chExt cx="6286501" cy="3154388"/>
          </a:xfrm>
        </p:grpSpPr>
        <p:sp>
          <p:nvSpPr>
            <p:cNvPr id="4" name="TextBox 3">
              <a:extLst>
                <a:ext uri="{FF2B5EF4-FFF2-40B4-BE49-F238E27FC236}">
                  <a16:creationId xmlns:a16="http://schemas.microsoft.com/office/drawing/2014/main" id="{8D351E63-5F32-49E9-8153-5D7EF4387E2D}"/>
                </a:ext>
              </a:extLst>
            </p:cNvPr>
            <p:cNvSpPr txBox="1"/>
            <p:nvPr/>
          </p:nvSpPr>
          <p:spPr>
            <a:xfrm>
              <a:off x="1758461" y="1446412"/>
              <a:ext cx="6286501" cy="2446502"/>
            </a:xfrm>
            <a:prstGeom prst="rect">
              <a:avLst/>
            </a:prstGeom>
            <a:noFill/>
          </p:spPr>
          <p:txBody>
            <a:bodyPr wrap="square" rtlCol="0">
              <a:spAutoFit/>
            </a:bodyPr>
            <a:lstStyle/>
            <a:p>
              <a:pPr>
                <a:lnSpc>
                  <a:spcPct val="150000"/>
                </a:lnSpc>
              </a:pPr>
              <a:r>
                <a:rPr lang="en-US" altLang="zh-CN" sz="2800" b="1" dirty="0"/>
                <a:t>Dataset Manufacturing</a:t>
              </a:r>
            </a:p>
            <a:p>
              <a:pPr>
                <a:lnSpc>
                  <a:spcPct val="150000"/>
                </a:lnSpc>
              </a:pPr>
              <a:r>
                <a:rPr lang="en-US" altLang="zh-CN" sz="2800" b="1" dirty="0">
                  <a:solidFill>
                    <a:schemeClr val="accent3">
                      <a:lumMod val="60000"/>
                      <a:lumOff val="40000"/>
                    </a:schemeClr>
                  </a:solidFill>
                </a:rPr>
                <a:t>Rectangle Detection &amp; Plate Validation</a:t>
              </a:r>
            </a:p>
            <a:p>
              <a:pPr>
                <a:lnSpc>
                  <a:spcPct val="150000"/>
                </a:lnSpc>
              </a:pPr>
              <a:r>
                <a:rPr lang="en-US" sz="2800" b="1" dirty="0">
                  <a:solidFill>
                    <a:schemeClr val="accent3">
                      <a:lumMod val="60000"/>
                      <a:lumOff val="40000"/>
                    </a:schemeClr>
                  </a:solidFill>
                </a:rPr>
                <a:t>State Recognition </a:t>
              </a:r>
              <a:r>
                <a:rPr lang="en-US" altLang="zh-CN" sz="2800" b="1" dirty="0">
                  <a:solidFill>
                    <a:schemeClr val="accent3">
                      <a:lumMod val="60000"/>
                      <a:lumOff val="40000"/>
                    </a:schemeClr>
                  </a:solidFill>
                </a:rPr>
                <a:t>&amp;</a:t>
              </a:r>
              <a:r>
                <a:rPr lang="en-US" sz="2800" b="1" dirty="0">
                  <a:solidFill>
                    <a:schemeClr val="accent3">
                      <a:lumMod val="60000"/>
                      <a:lumOff val="40000"/>
                    </a:schemeClr>
                  </a:solidFill>
                </a:rPr>
                <a:t> Serial Extraction</a:t>
              </a:r>
            </a:p>
            <a:p>
              <a:pPr>
                <a:lnSpc>
                  <a:spcPct val="150000"/>
                </a:lnSpc>
              </a:pPr>
              <a:r>
                <a:rPr lang="en-US" sz="2800" b="1" dirty="0">
                  <a:solidFill>
                    <a:schemeClr val="accent3">
                      <a:lumMod val="60000"/>
                      <a:lumOff val="40000"/>
                    </a:schemeClr>
                  </a:solidFill>
                </a:rPr>
                <a:t>Character Segmentation &amp; Recognition</a:t>
              </a:r>
            </a:p>
            <a:p>
              <a:pPr>
                <a:lnSpc>
                  <a:spcPct val="150000"/>
                </a:lnSpc>
              </a:pPr>
              <a:r>
                <a:rPr lang="en-US" sz="2800" b="1" dirty="0">
                  <a:solidFill>
                    <a:schemeClr val="accent3">
                      <a:lumMod val="60000"/>
                      <a:lumOff val="40000"/>
                    </a:schemeClr>
                  </a:solidFill>
                </a:rPr>
                <a:t>Future Work</a:t>
              </a:r>
            </a:p>
          </p:txBody>
        </p:sp>
        <p:sp>
          <p:nvSpPr>
            <p:cNvPr id="6" name="TextBox 5">
              <a:extLst>
                <a:ext uri="{FF2B5EF4-FFF2-40B4-BE49-F238E27FC236}">
                  <a16:creationId xmlns:a16="http://schemas.microsoft.com/office/drawing/2014/main" id="{86E3ADF6-F5D0-42DE-A4DA-874F82A96D88}"/>
                </a:ext>
              </a:extLst>
            </p:cNvPr>
            <p:cNvSpPr txBox="1"/>
            <p:nvPr/>
          </p:nvSpPr>
          <p:spPr>
            <a:xfrm>
              <a:off x="1767253" y="738526"/>
              <a:ext cx="6097464" cy="707886"/>
            </a:xfrm>
            <a:prstGeom prst="rect">
              <a:avLst/>
            </a:prstGeom>
            <a:noFill/>
          </p:spPr>
          <p:txBody>
            <a:bodyPr wrap="square">
              <a:spAutoFit/>
            </a:bodyPr>
            <a:lstStyle/>
            <a:p>
              <a:r>
                <a:rPr lang="en-US" altLang="zh-CN" sz="4000" b="1" dirty="0"/>
                <a:t>Road Map</a:t>
              </a:r>
              <a:endParaRPr lang="en-US" sz="4000" dirty="0"/>
            </a:p>
          </p:txBody>
        </p:sp>
      </p:grpSp>
    </p:spTree>
    <p:extLst>
      <p:ext uri="{BB962C8B-B14F-4D97-AF65-F5344CB8AC3E}">
        <p14:creationId xmlns:p14="http://schemas.microsoft.com/office/powerpoint/2010/main" val="3069388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9BD5E0-8962-460D-8CD4-884A2E44B948}"/>
              </a:ext>
            </a:extLst>
          </p:cNvPr>
          <p:cNvSpPr txBox="1"/>
          <p:nvPr/>
        </p:nvSpPr>
        <p:spPr>
          <a:xfrm>
            <a:off x="391885" y="569167"/>
            <a:ext cx="4250453" cy="584775"/>
          </a:xfrm>
          <a:prstGeom prst="rect">
            <a:avLst/>
          </a:prstGeom>
          <a:noFill/>
        </p:spPr>
        <p:txBody>
          <a:bodyPr wrap="square" rtlCol="0">
            <a:spAutoFit/>
          </a:bodyPr>
          <a:lstStyle/>
          <a:p>
            <a:r>
              <a:rPr lang="en-US" altLang="zh-CN" sz="3200" b="1" dirty="0"/>
              <a:t>Dataset Manufacturing</a:t>
            </a:r>
            <a:endParaRPr lang="en-US" sz="3200" b="1" dirty="0"/>
          </a:p>
        </p:txBody>
      </p:sp>
      <p:grpSp>
        <p:nvGrpSpPr>
          <p:cNvPr id="21" name="Group 20">
            <a:extLst>
              <a:ext uri="{FF2B5EF4-FFF2-40B4-BE49-F238E27FC236}">
                <a16:creationId xmlns:a16="http://schemas.microsoft.com/office/drawing/2014/main" id="{41F1FC39-D981-4E7D-B51B-846CCEE40081}"/>
              </a:ext>
            </a:extLst>
          </p:cNvPr>
          <p:cNvGrpSpPr/>
          <p:nvPr/>
        </p:nvGrpSpPr>
        <p:grpSpPr>
          <a:xfrm>
            <a:off x="219503" y="2229489"/>
            <a:ext cx="11852069" cy="4153866"/>
            <a:chOff x="219503" y="2229489"/>
            <a:chExt cx="11852069" cy="4153866"/>
          </a:xfrm>
        </p:grpSpPr>
        <p:grpSp>
          <p:nvGrpSpPr>
            <p:cNvPr id="3" name="Group 2">
              <a:extLst>
                <a:ext uri="{FF2B5EF4-FFF2-40B4-BE49-F238E27FC236}">
                  <a16:creationId xmlns:a16="http://schemas.microsoft.com/office/drawing/2014/main" id="{A65134BC-87C9-4AF1-99A1-344B5AC40583}"/>
                </a:ext>
              </a:extLst>
            </p:cNvPr>
            <p:cNvGrpSpPr/>
            <p:nvPr/>
          </p:nvGrpSpPr>
          <p:grpSpPr>
            <a:xfrm>
              <a:off x="5313704" y="5429248"/>
              <a:ext cx="1465403" cy="954107"/>
              <a:chOff x="10126829" y="4666096"/>
              <a:chExt cx="1768929" cy="954107"/>
            </a:xfrm>
          </p:grpSpPr>
          <p:sp>
            <p:nvSpPr>
              <p:cNvPr id="5" name="Rectangle 4">
                <a:extLst>
                  <a:ext uri="{FF2B5EF4-FFF2-40B4-BE49-F238E27FC236}">
                    <a16:creationId xmlns:a16="http://schemas.microsoft.com/office/drawing/2014/main" id="{88C295D1-BE6E-43A8-B539-27A0A4EDA65F}"/>
                  </a:ext>
                </a:extLst>
              </p:cNvPr>
              <p:cNvSpPr/>
              <p:nvPr/>
            </p:nvSpPr>
            <p:spPr>
              <a:xfrm>
                <a:off x="10126829" y="4666096"/>
                <a:ext cx="1762162" cy="95410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B75DC768-B202-48F0-AFB8-97A31F84CB64}"/>
                  </a:ext>
                </a:extLst>
              </p:cNvPr>
              <p:cNvSpPr txBox="1"/>
              <p:nvPr/>
            </p:nvSpPr>
            <p:spPr>
              <a:xfrm>
                <a:off x="10133595" y="4838535"/>
                <a:ext cx="1762163" cy="738664"/>
              </a:xfrm>
              <a:prstGeom prst="rect">
                <a:avLst/>
              </a:prstGeom>
              <a:noFill/>
            </p:spPr>
            <p:txBody>
              <a:bodyPr wrap="square" rtlCol="0">
                <a:spAutoFit/>
              </a:bodyPr>
              <a:lstStyle/>
              <a:p>
                <a:pPr algn="ctr"/>
                <a:r>
                  <a:rPr lang="en-US" sz="1400" b="1" dirty="0"/>
                  <a:t>SRN</a:t>
                </a:r>
              </a:p>
              <a:p>
                <a:pPr algn="ctr"/>
                <a:r>
                  <a:rPr lang="en-US" sz="1400" dirty="0"/>
                  <a:t>State Recognition Net</a:t>
                </a:r>
              </a:p>
            </p:txBody>
          </p:sp>
        </p:grpSp>
        <p:grpSp>
          <p:nvGrpSpPr>
            <p:cNvPr id="7" name="Group 6">
              <a:extLst>
                <a:ext uri="{FF2B5EF4-FFF2-40B4-BE49-F238E27FC236}">
                  <a16:creationId xmlns:a16="http://schemas.microsoft.com/office/drawing/2014/main" id="{8432EB48-524D-490C-856F-56834D8AA6CF}"/>
                </a:ext>
              </a:extLst>
            </p:cNvPr>
            <p:cNvGrpSpPr/>
            <p:nvPr/>
          </p:nvGrpSpPr>
          <p:grpSpPr>
            <a:xfrm>
              <a:off x="1257914" y="5429248"/>
              <a:ext cx="1361920" cy="954107"/>
              <a:chOff x="10126829" y="4666096"/>
              <a:chExt cx="1768929" cy="954107"/>
            </a:xfrm>
          </p:grpSpPr>
          <p:sp>
            <p:nvSpPr>
              <p:cNvPr id="8" name="Rectangle 7">
                <a:extLst>
                  <a:ext uri="{FF2B5EF4-FFF2-40B4-BE49-F238E27FC236}">
                    <a16:creationId xmlns:a16="http://schemas.microsoft.com/office/drawing/2014/main" id="{2DA04EA3-99C7-4823-853A-E4A1C2CDDFF3}"/>
                  </a:ext>
                </a:extLst>
              </p:cNvPr>
              <p:cNvSpPr/>
              <p:nvPr/>
            </p:nvSpPr>
            <p:spPr>
              <a:xfrm>
                <a:off x="10126829" y="4666096"/>
                <a:ext cx="1762162" cy="95410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2FBF5BBE-FE28-4870-9C94-A81CBF5E746F}"/>
                  </a:ext>
                </a:extLst>
              </p:cNvPr>
              <p:cNvSpPr txBox="1"/>
              <p:nvPr/>
            </p:nvSpPr>
            <p:spPr>
              <a:xfrm>
                <a:off x="10133595" y="4838535"/>
                <a:ext cx="1762163" cy="523220"/>
              </a:xfrm>
              <a:prstGeom prst="rect">
                <a:avLst/>
              </a:prstGeom>
              <a:noFill/>
            </p:spPr>
            <p:txBody>
              <a:bodyPr wrap="square" rtlCol="0">
                <a:spAutoFit/>
              </a:bodyPr>
              <a:lstStyle/>
              <a:p>
                <a:pPr algn="ctr"/>
                <a:r>
                  <a:rPr lang="en-US" sz="1400" b="1" dirty="0"/>
                  <a:t>PVN</a:t>
                </a:r>
              </a:p>
              <a:p>
                <a:pPr algn="ctr"/>
                <a:r>
                  <a:rPr lang="en-US" sz="1400" dirty="0"/>
                  <a:t>Plate Validation Net</a:t>
                </a:r>
              </a:p>
            </p:txBody>
          </p:sp>
        </p:grpSp>
        <p:grpSp>
          <p:nvGrpSpPr>
            <p:cNvPr id="10" name="Group 9">
              <a:extLst>
                <a:ext uri="{FF2B5EF4-FFF2-40B4-BE49-F238E27FC236}">
                  <a16:creationId xmlns:a16="http://schemas.microsoft.com/office/drawing/2014/main" id="{51A299D1-54B6-4032-9020-F8AAF889B0DC}"/>
                </a:ext>
              </a:extLst>
            </p:cNvPr>
            <p:cNvGrpSpPr/>
            <p:nvPr/>
          </p:nvGrpSpPr>
          <p:grpSpPr>
            <a:xfrm>
              <a:off x="9467371" y="5429247"/>
              <a:ext cx="1493492" cy="954107"/>
              <a:chOff x="10126829" y="4666096"/>
              <a:chExt cx="1768929" cy="954107"/>
            </a:xfrm>
          </p:grpSpPr>
          <p:sp>
            <p:nvSpPr>
              <p:cNvPr id="11" name="Rectangle 10">
                <a:extLst>
                  <a:ext uri="{FF2B5EF4-FFF2-40B4-BE49-F238E27FC236}">
                    <a16:creationId xmlns:a16="http://schemas.microsoft.com/office/drawing/2014/main" id="{A7C97228-CB99-458D-97D3-4B4F918A2200}"/>
                  </a:ext>
                </a:extLst>
              </p:cNvPr>
              <p:cNvSpPr/>
              <p:nvPr/>
            </p:nvSpPr>
            <p:spPr>
              <a:xfrm>
                <a:off x="10126829" y="4666096"/>
                <a:ext cx="1762162" cy="95410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id="{19D6BE0F-BDE6-463A-A1A4-171C5C8CCFFA}"/>
                  </a:ext>
                </a:extLst>
              </p:cNvPr>
              <p:cNvSpPr txBox="1"/>
              <p:nvPr/>
            </p:nvSpPr>
            <p:spPr>
              <a:xfrm>
                <a:off x="10133595" y="4838535"/>
                <a:ext cx="1762163" cy="738664"/>
              </a:xfrm>
              <a:prstGeom prst="rect">
                <a:avLst/>
              </a:prstGeom>
              <a:noFill/>
            </p:spPr>
            <p:txBody>
              <a:bodyPr wrap="square" rtlCol="0">
                <a:spAutoFit/>
              </a:bodyPr>
              <a:lstStyle/>
              <a:p>
                <a:pPr algn="ctr"/>
                <a:r>
                  <a:rPr lang="en-US" sz="1400" b="1" dirty="0"/>
                  <a:t>CRN</a:t>
                </a:r>
              </a:p>
              <a:p>
                <a:pPr algn="ctr"/>
                <a:r>
                  <a:rPr lang="en-US" sz="1400" dirty="0"/>
                  <a:t>Char Recognition Net</a:t>
                </a:r>
              </a:p>
            </p:txBody>
          </p:sp>
        </p:grpSp>
        <p:sp>
          <p:nvSpPr>
            <p:cNvPr id="2" name="Arrow: Down 1">
              <a:extLst>
                <a:ext uri="{FF2B5EF4-FFF2-40B4-BE49-F238E27FC236}">
                  <a16:creationId xmlns:a16="http://schemas.microsoft.com/office/drawing/2014/main" id="{F28D3D28-1B10-49C9-BFC2-5DA89F5EBA30}"/>
                </a:ext>
              </a:extLst>
            </p:cNvPr>
            <p:cNvSpPr/>
            <p:nvPr/>
          </p:nvSpPr>
          <p:spPr>
            <a:xfrm>
              <a:off x="1620338" y="4625278"/>
              <a:ext cx="631861" cy="76096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Arrow: Down 12">
              <a:extLst>
                <a:ext uri="{FF2B5EF4-FFF2-40B4-BE49-F238E27FC236}">
                  <a16:creationId xmlns:a16="http://schemas.microsoft.com/office/drawing/2014/main" id="{78BA626C-6B92-4079-91D6-65C4FF93E406}"/>
                </a:ext>
              </a:extLst>
            </p:cNvPr>
            <p:cNvSpPr/>
            <p:nvPr/>
          </p:nvSpPr>
          <p:spPr>
            <a:xfrm>
              <a:off x="5727671" y="4625277"/>
              <a:ext cx="631861" cy="76096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Arrow: Down 13">
              <a:extLst>
                <a:ext uri="{FF2B5EF4-FFF2-40B4-BE49-F238E27FC236}">
                  <a16:creationId xmlns:a16="http://schemas.microsoft.com/office/drawing/2014/main" id="{0CF4C537-E795-4224-BD42-F75DDA001030}"/>
                </a:ext>
              </a:extLst>
            </p:cNvPr>
            <p:cNvSpPr/>
            <p:nvPr/>
          </p:nvSpPr>
          <p:spPr>
            <a:xfrm>
              <a:off x="9895329" y="4625276"/>
              <a:ext cx="631861" cy="76096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2A5BED3E-77D3-47B6-93BA-8C5BD3DEB7C3}"/>
                </a:ext>
              </a:extLst>
            </p:cNvPr>
            <p:cNvPicPr>
              <a:picLocks noChangeAspect="1"/>
            </p:cNvPicPr>
            <p:nvPr/>
          </p:nvPicPr>
          <p:blipFill>
            <a:blip r:embed="rId2"/>
            <a:stretch>
              <a:fillRect/>
            </a:stretch>
          </p:blipFill>
          <p:spPr>
            <a:xfrm>
              <a:off x="219503" y="3087964"/>
              <a:ext cx="3644310" cy="1278866"/>
            </a:xfrm>
            <a:prstGeom prst="rect">
              <a:avLst/>
            </a:prstGeom>
          </p:spPr>
        </p:pic>
        <p:pic>
          <p:nvPicPr>
            <p:cNvPr id="18" name="Picture 17">
              <a:extLst>
                <a:ext uri="{FF2B5EF4-FFF2-40B4-BE49-F238E27FC236}">
                  <a16:creationId xmlns:a16="http://schemas.microsoft.com/office/drawing/2014/main" id="{8BBF3C0E-6339-4CC5-BAEE-9479AD0D062A}"/>
                </a:ext>
              </a:extLst>
            </p:cNvPr>
            <p:cNvPicPr>
              <a:picLocks noChangeAspect="1"/>
            </p:cNvPicPr>
            <p:nvPr/>
          </p:nvPicPr>
          <p:blipFill>
            <a:blip r:embed="rId3"/>
            <a:stretch>
              <a:fillRect/>
            </a:stretch>
          </p:blipFill>
          <p:spPr>
            <a:xfrm>
              <a:off x="4263603" y="3087964"/>
              <a:ext cx="3559996" cy="1395748"/>
            </a:xfrm>
            <a:prstGeom prst="rect">
              <a:avLst/>
            </a:prstGeom>
          </p:spPr>
        </p:pic>
        <p:pic>
          <p:nvPicPr>
            <p:cNvPr id="20" name="Picture 19">
              <a:extLst>
                <a:ext uri="{FF2B5EF4-FFF2-40B4-BE49-F238E27FC236}">
                  <a16:creationId xmlns:a16="http://schemas.microsoft.com/office/drawing/2014/main" id="{FA56D521-D7B4-40B2-A9A9-46279949C176}"/>
                </a:ext>
              </a:extLst>
            </p:cNvPr>
            <p:cNvPicPr>
              <a:picLocks noChangeAspect="1"/>
            </p:cNvPicPr>
            <p:nvPr/>
          </p:nvPicPr>
          <p:blipFill>
            <a:blip r:embed="rId4"/>
            <a:stretch>
              <a:fillRect/>
            </a:stretch>
          </p:blipFill>
          <p:spPr>
            <a:xfrm>
              <a:off x="8356073" y="3176976"/>
              <a:ext cx="3715499" cy="1448300"/>
            </a:xfrm>
            <a:prstGeom prst="rect">
              <a:avLst/>
            </a:prstGeom>
          </p:spPr>
        </p:pic>
        <p:sp>
          <p:nvSpPr>
            <p:cNvPr id="22" name="Arrow: Down 21">
              <a:extLst>
                <a:ext uri="{FF2B5EF4-FFF2-40B4-BE49-F238E27FC236}">
                  <a16:creationId xmlns:a16="http://schemas.microsoft.com/office/drawing/2014/main" id="{978AD95E-EFE9-4490-881A-BC41CF6182A5}"/>
                </a:ext>
              </a:extLst>
            </p:cNvPr>
            <p:cNvSpPr/>
            <p:nvPr/>
          </p:nvSpPr>
          <p:spPr>
            <a:xfrm>
              <a:off x="5801285" y="2271917"/>
              <a:ext cx="484632" cy="729828"/>
            </a:xfrm>
            <a:prstGeom prst="downArrow">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98650B42-9D17-4621-B37B-E6EF7076AE20}"/>
                </a:ext>
              </a:extLst>
            </p:cNvPr>
            <p:cNvSpPr/>
            <p:nvPr/>
          </p:nvSpPr>
          <p:spPr>
            <a:xfrm>
              <a:off x="9960604" y="2271917"/>
              <a:ext cx="484632" cy="729828"/>
            </a:xfrm>
            <a:prstGeom prst="downArrow">
              <a:avLst/>
            </a:prstGeom>
            <a:solidFill>
              <a:schemeClr val="accent6">
                <a:lumMod val="20000"/>
                <a:lumOff val="8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BBD169-3410-484B-828B-7AA61C12B2B7}"/>
                </a:ext>
              </a:extLst>
            </p:cNvPr>
            <p:cNvSpPr/>
            <p:nvPr/>
          </p:nvSpPr>
          <p:spPr>
            <a:xfrm>
              <a:off x="2029550" y="2229489"/>
              <a:ext cx="8284437" cy="376591"/>
            </a:xfrm>
            <a:prstGeom prst="rect">
              <a:avLst/>
            </a:prstGeom>
            <a:solidFill>
              <a:schemeClr val="accent6">
                <a:lumMod val="20000"/>
                <a:lumOff val="8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3C045FF-4278-4E16-87C8-800870054C57}"/>
                </a:ext>
              </a:extLst>
            </p:cNvPr>
            <p:cNvSpPr/>
            <p:nvPr/>
          </p:nvSpPr>
          <p:spPr>
            <a:xfrm>
              <a:off x="2029552" y="2301862"/>
              <a:ext cx="222647" cy="699883"/>
            </a:xfrm>
            <a:prstGeom prst="rect">
              <a:avLst/>
            </a:prstGeom>
            <a:solidFill>
              <a:schemeClr val="accent6">
                <a:lumMod val="20000"/>
                <a:lumOff val="80000"/>
              </a:schemeClr>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BE80F1B-455F-4B54-993A-CB0DF5B776F3}"/>
                </a:ext>
              </a:extLst>
            </p:cNvPr>
            <p:cNvSpPr txBox="1"/>
            <p:nvPr/>
          </p:nvSpPr>
          <p:spPr>
            <a:xfrm>
              <a:off x="3445375" y="2229489"/>
              <a:ext cx="940085" cy="369332"/>
            </a:xfrm>
            <a:prstGeom prst="rect">
              <a:avLst/>
            </a:prstGeom>
            <a:noFill/>
          </p:spPr>
          <p:txBody>
            <a:bodyPr wrap="square" rtlCol="0">
              <a:spAutoFit/>
            </a:bodyPr>
            <a:lstStyle/>
            <a:p>
              <a:r>
                <a:rPr lang="en-US" dirty="0"/>
                <a:t>Derive</a:t>
              </a:r>
            </a:p>
          </p:txBody>
        </p:sp>
      </p:grpSp>
      <p:grpSp>
        <p:nvGrpSpPr>
          <p:cNvPr id="19" name="Group 18">
            <a:extLst>
              <a:ext uri="{FF2B5EF4-FFF2-40B4-BE49-F238E27FC236}">
                <a16:creationId xmlns:a16="http://schemas.microsoft.com/office/drawing/2014/main" id="{7DA69DBA-EDB2-49C5-B523-86DD0DBD609B}"/>
              </a:ext>
            </a:extLst>
          </p:cNvPr>
          <p:cNvGrpSpPr/>
          <p:nvPr/>
        </p:nvGrpSpPr>
        <p:grpSpPr>
          <a:xfrm>
            <a:off x="6475531" y="220763"/>
            <a:ext cx="5218238" cy="1790489"/>
            <a:chOff x="6475531" y="220763"/>
            <a:chExt cx="5218238" cy="1790489"/>
          </a:xfrm>
        </p:grpSpPr>
        <p:pic>
          <p:nvPicPr>
            <p:cNvPr id="17" name="Picture 16" descr="A picture containing car, outdoor, transport, blue&#10;&#10;Description automatically generated">
              <a:extLst>
                <a:ext uri="{FF2B5EF4-FFF2-40B4-BE49-F238E27FC236}">
                  <a16:creationId xmlns:a16="http://schemas.microsoft.com/office/drawing/2014/main" id="{15C28A6A-EB78-4A56-8AF4-8125F3D31C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988" y="454036"/>
              <a:ext cx="1732751" cy="1237679"/>
            </a:xfrm>
            <a:prstGeom prst="rect">
              <a:avLst/>
            </a:prstGeom>
          </p:spPr>
        </p:pic>
        <p:sp>
          <p:nvSpPr>
            <p:cNvPr id="27" name="TextBox 26">
              <a:extLst>
                <a:ext uri="{FF2B5EF4-FFF2-40B4-BE49-F238E27FC236}">
                  <a16:creationId xmlns:a16="http://schemas.microsoft.com/office/drawing/2014/main" id="{CF1B1529-FD70-4DEB-8BF0-EC046A1E75F8}"/>
                </a:ext>
              </a:extLst>
            </p:cNvPr>
            <p:cNvSpPr txBox="1"/>
            <p:nvPr/>
          </p:nvSpPr>
          <p:spPr>
            <a:xfrm>
              <a:off x="9082450" y="863039"/>
              <a:ext cx="2611319" cy="369332"/>
            </a:xfrm>
            <a:prstGeom prst="rect">
              <a:avLst/>
            </a:prstGeom>
            <a:noFill/>
          </p:spPr>
          <p:txBody>
            <a:bodyPr wrap="square" rtlCol="0">
              <a:spAutoFit/>
            </a:bodyPr>
            <a:lstStyle/>
            <a:p>
              <a:r>
                <a:rPr lang="en-US" altLang="zh-CN" dirty="0"/>
                <a:t>Only used for overall test</a:t>
              </a:r>
              <a:endParaRPr lang="en-US" dirty="0"/>
            </a:p>
          </p:txBody>
        </p:sp>
        <p:sp>
          <p:nvSpPr>
            <p:cNvPr id="15" name="Oval 14">
              <a:extLst>
                <a:ext uri="{FF2B5EF4-FFF2-40B4-BE49-F238E27FC236}">
                  <a16:creationId xmlns:a16="http://schemas.microsoft.com/office/drawing/2014/main" id="{7F3F3E12-69EE-4109-BF32-9B2BBC0D7212}"/>
                </a:ext>
              </a:extLst>
            </p:cNvPr>
            <p:cNvSpPr/>
            <p:nvPr/>
          </p:nvSpPr>
          <p:spPr>
            <a:xfrm>
              <a:off x="6475531" y="220763"/>
              <a:ext cx="5213838" cy="17904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1044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9BD5E0-8962-460D-8CD4-884A2E44B948}"/>
              </a:ext>
            </a:extLst>
          </p:cNvPr>
          <p:cNvSpPr txBox="1"/>
          <p:nvPr/>
        </p:nvSpPr>
        <p:spPr>
          <a:xfrm>
            <a:off x="391885" y="569167"/>
            <a:ext cx="4531807" cy="584775"/>
          </a:xfrm>
          <a:prstGeom prst="rect">
            <a:avLst/>
          </a:prstGeom>
          <a:noFill/>
        </p:spPr>
        <p:txBody>
          <a:bodyPr wrap="square" rtlCol="0">
            <a:spAutoFit/>
          </a:bodyPr>
          <a:lstStyle/>
          <a:p>
            <a:r>
              <a:rPr lang="en-US" altLang="zh-CN" sz="3200" b="1" dirty="0"/>
              <a:t>Dataset Manufacturing</a:t>
            </a:r>
            <a:endParaRPr lang="en-US" sz="3200" b="1" dirty="0"/>
          </a:p>
        </p:txBody>
      </p:sp>
      <p:grpSp>
        <p:nvGrpSpPr>
          <p:cNvPr id="2" name="Group 1">
            <a:extLst>
              <a:ext uri="{FF2B5EF4-FFF2-40B4-BE49-F238E27FC236}">
                <a16:creationId xmlns:a16="http://schemas.microsoft.com/office/drawing/2014/main" id="{649A088C-3913-4EBF-B0D5-10C16D7CA696}"/>
              </a:ext>
            </a:extLst>
          </p:cNvPr>
          <p:cNvGrpSpPr/>
          <p:nvPr/>
        </p:nvGrpSpPr>
        <p:grpSpPr>
          <a:xfrm>
            <a:off x="1123950" y="2859833"/>
            <a:ext cx="9557238" cy="3429000"/>
            <a:chOff x="1123950" y="2859833"/>
            <a:chExt cx="9557238" cy="3429000"/>
          </a:xfrm>
        </p:grpSpPr>
        <p:pic>
          <p:nvPicPr>
            <p:cNvPr id="3" name="Picture 2" descr="A picture containing text, tableware, plate, dishware&#10;&#10;Description automatically generated">
              <a:extLst>
                <a:ext uri="{FF2B5EF4-FFF2-40B4-BE49-F238E27FC236}">
                  <a16:creationId xmlns:a16="http://schemas.microsoft.com/office/drawing/2014/main" id="{AE13AB4A-C8B7-42CD-ABF8-76FC2D3AD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4002833"/>
              <a:ext cx="2286000" cy="1143000"/>
            </a:xfrm>
            <a:prstGeom prst="rect">
              <a:avLst/>
            </a:prstGeom>
          </p:spPr>
        </p:pic>
        <p:pic>
          <p:nvPicPr>
            <p:cNvPr id="6" name="Picture 5">
              <a:extLst>
                <a:ext uri="{FF2B5EF4-FFF2-40B4-BE49-F238E27FC236}">
                  <a16:creationId xmlns:a16="http://schemas.microsoft.com/office/drawing/2014/main" id="{9B205EC4-43AD-4366-B220-F47F7EEAFE5B}"/>
                </a:ext>
              </a:extLst>
            </p:cNvPr>
            <p:cNvPicPr>
              <a:picLocks noChangeAspect="1"/>
            </p:cNvPicPr>
            <p:nvPr/>
          </p:nvPicPr>
          <p:blipFill>
            <a:blip r:embed="rId3"/>
            <a:stretch>
              <a:fillRect/>
            </a:stretch>
          </p:blipFill>
          <p:spPr>
            <a:xfrm>
              <a:off x="5133243" y="2859833"/>
              <a:ext cx="2286000" cy="1143000"/>
            </a:xfrm>
            <a:prstGeom prst="rect">
              <a:avLst/>
            </a:prstGeom>
          </p:spPr>
        </p:pic>
        <p:pic>
          <p:nvPicPr>
            <p:cNvPr id="8" name="Picture 7">
              <a:extLst>
                <a:ext uri="{FF2B5EF4-FFF2-40B4-BE49-F238E27FC236}">
                  <a16:creationId xmlns:a16="http://schemas.microsoft.com/office/drawing/2014/main" id="{87B33FC8-C5B8-45BA-A56C-B88AFF74842F}"/>
                </a:ext>
              </a:extLst>
            </p:cNvPr>
            <p:cNvPicPr>
              <a:picLocks noChangeAspect="1"/>
            </p:cNvPicPr>
            <p:nvPr/>
          </p:nvPicPr>
          <p:blipFill>
            <a:blip r:embed="rId4"/>
            <a:stretch>
              <a:fillRect/>
            </a:stretch>
          </p:blipFill>
          <p:spPr>
            <a:xfrm>
              <a:off x="8395188" y="2859833"/>
              <a:ext cx="2286000" cy="1143000"/>
            </a:xfrm>
            <a:prstGeom prst="rect">
              <a:avLst/>
            </a:prstGeom>
          </p:spPr>
        </p:pic>
        <p:pic>
          <p:nvPicPr>
            <p:cNvPr id="10" name="Picture 9" descr="A picture containing text, tableware, plate, dishware&#10;&#10;Description automatically generated">
              <a:extLst>
                <a:ext uri="{FF2B5EF4-FFF2-40B4-BE49-F238E27FC236}">
                  <a16:creationId xmlns:a16="http://schemas.microsoft.com/office/drawing/2014/main" id="{BF5003EA-0789-4DD5-975D-B9D039A6A8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243" y="5145833"/>
              <a:ext cx="2286000" cy="1143000"/>
            </a:xfrm>
            <a:prstGeom prst="rect">
              <a:avLst/>
            </a:prstGeom>
          </p:spPr>
        </p:pic>
        <p:pic>
          <p:nvPicPr>
            <p:cNvPr id="12" name="Picture 11" descr="A picture containing text, tableware, plate, dishware&#10;&#10;Description automatically generated">
              <a:extLst>
                <a:ext uri="{FF2B5EF4-FFF2-40B4-BE49-F238E27FC236}">
                  <a16:creationId xmlns:a16="http://schemas.microsoft.com/office/drawing/2014/main" id="{25875203-B712-44A6-8D6D-7258F49D8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5188" y="5145833"/>
              <a:ext cx="2286000" cy="1143000"/>
            </a:xfrm>
            <a:prstGeom prst="rect">
              <a:avLst/>
            </a:prstGeom>
          </p:spPr>
        </p:pic>
        <p:sp>
          <p:nvSpPr>
            <p:cNvPr id="15" name="Arrow: Bent-Up 14">
              <a:extLst>
                <a:ext uri="{FF2B5EF4-FFF2-40B4-BE49-F238E27FC236}">
                  <a16:creationId xmlns:a16="http://schemas.microsoft.com/office/drawing/2014/main" id="{515566F0-C429-47B2-A355-F3E5A92D3A32}"/>
                </a:ext>
              </a:extLst>
            </p:cNvPr>
            <p:cNvSpPr/>
            <p:nvPr/>
          </p:nvSpPr>
          <p:spPr>
            <a:xfrm rot="16200000" flipV="1">
              <a:off x="3290027" y="2155820"/>
              <a:ext cx="685800" cy="2792544"/>
            </a:xfrm>
            <a:prstGeom prst="bentUp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6" name="Arrow: Bent-Up 15">
              <a:extLst>
                <a:ext uri="{FF2B5EF4-FFF2-40B4-BE49-F238E27FC236}">
                  <a16:creationId xmlns:a16="http://schemas.microsoft.com/office/drawing/2014/main" id="{5C8B59E1-5375-4DCC-ADC5-5F96446FBE39}"/>
                </a:ext>
              </a:extLst>
            </p:cNvPr>
            <p:cNvSpPr/>
            <p:nvPr/>
          </p:nvSpPr>
          <p:spPr>
            <a:xfrm rot="16200000" flipH="1" flipV="1">
              <a:off x="3290025" y="4211069"/>
              <a:ext cx="685801" cy="2792544"/>
            </a:xfrm>
            <a:prstGeom prst="bentUp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75AFD7B4-AFE5-49FD-A76D-A47825D5E8C0}"/>
                </a:ext>
              </a:extLst>
            </p:cNvPr>
            <p:cNvSpPr txBox="1"/>
            <p:nvPr/>
          </p:nvSpPr>
          <p:spPr>
            <a:xfrm>
              <a:off x="2623513" y="2916684"/>
              <a:ext cx="2018824" cy="369332"/>
            </a:xfrm>
            <a:prstGeom prst="rect">
              <a:avLst/>
            </a:prstGeom>
            <a:noFill/>
          </p:spPr>
          <p:txBody>
            <a:bodyPr wrap="square" rtlCol="0">
              <a:spAutoFit/>
            </a:bodyPr>
            <a:lstStyle/>
            <a:p>
              <a:pPr algn="ctr"/>
              <a:r>
                <a:rPr lang="en-US" dirty="0"/>
                <a:t>Add random noise</a:t>
              </a:r>
            </a:p>
          </p:txBody>
        </p:sp>
        <p:sp>
          <p:nvSpPr>
            <p:cNvPr id="18" name="TextBox 17">
              <a:extLst>
                <a:ext uri="{FF2B5EF4-FFF2-40B4-BE49-F238E27FC236}">
                  <a16:creationId xmlns:a16="http://schemas.microsoft.com/office/drawing/2014/main" id="{BB9A9FA0-071F-4959-A34E-5392E8A8BD04}"/>
                </a:ext>
              </a:extLst>
            </p:cNvPr>
            <p:cNvSpPr txBox="1"/>
            <p:nvPr/>
          </p:nvSpPr>
          <p:spPr>
            <a:xfrm>
              <a:off x="2623513" y="5884183"/>
              <a:ext cx="2018824" cy="369332"/>
            </a:xfrm>
            <a:prstGeom prst="rect">
              <a:avLst/>
            </a:prstGeom>
            <a:noFill/>
          </p:spPr>
          <p:txBody>
            <a:bodyPr wrap="square" rtlCol="0">
              <a:spAutoFit/>
            </a:bodyPr>
            <a:lstStyle/>
            <a:p>
              <a:pPr algn="ctr"/>
              <a:r>
                <a:rPr lang="en-US" dirty="0"/>
                <a:t>Add rotations</a:t>
              </a:r>
            </a:p>
          </p:txBody>
        </p:sp>
      </p:grpSp>
      <p:sp>
        <p:nvSpPr>
          <p:cNvPr id="19" name="TextBox 18">
            <a:extLst>
              <a:ext uri="{FF2B5EF4-FFF2-40B4-BE49-F238E27FC236}">
                <a16:creationId xmlns:a16="http://schemas.microsoft.com/office/drawing/2014/main" id="{C2D6FE45-0B33-40D1-8D62-2036A688B199}"/>
              </a:ext>
            </a:extLst>
          </p:cNvPr>
          <p:cNvSpPr txBox="1"/>
          <p:nvPr/>
        </p:nvSpPr>
        <p:spPr>
          <a:xfrm>
            <a:off x="1055077" y="1419742"/>
            <a:ext cx="3323493" cy="707886"/>
          </a:xfrm>
          <a:prstGeom prst="rect">
            <a:avLst/>
          </a:prstGeom>
          <a:noFill/>
        </p:spPr>
        <p:txBody>
          <a:bodyPr wrap="square" rtlCol="0">
            <a:spAutoFit/>
          </a:bodyPr>
          <a:lstStyle/>
          <a:p>
            <a:r>
              <a:rPr lang="en-US" sz="2000" dirty="0"/>
              <a:t>No perfect cl</a:t>
            </a:r>
            <a:r>
              <a:rPr lang="en-US" altLang="zh-CN" sz="2000" dirty="0"/>
              <a:t>arity?</a:t>
            </a:r>
          </a:p>
          <a:p>
            <a:r>
              <a:rPr lang="en-US" sz="2000" dirty="0"/>
              <a:t>No perfect angle?</a:t>
            </a:r>
          </a:p>
        </p:txBody>
      </p:sp>
    </p:spTree>
    <p:extLst>
      <p:ext uri="{BB962C8B-B14F-4D97-AF65-F5344CB8AC3E}">
        <p14:creationId xmlns:p14="http://schemas.microsoft.com/office/powerpoint/2010/main" val="260546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283E07D-EDDD-4106-B4F6-5690AD4DDE40}"/>
              </a:ext>
            </a:extLst>
          </p:cNvPr>
          <p:cNvGrpSpPr/>
          <p:nvPr/>
        </p:nvGrpSpPr>
        <p:grpSpPr>
          <a:xfrm>
            <a:off x="2952749" y="764903"/>
            <a:ext cx="6286501" cy="4199625"/>
            <a:chOff x="1758461" y="738526"/>
            <a:chExt cx="6286501" cy="3154388"/>
          </a:xfrm>
        </p:grpSpPr>
        <p:sp>
          <p:nvSpPr>
            <p:cNvPr id="4" name="TextBox 3">
              <a:extLst>
                <a:ext uri="{FF2B5EF4-FFF2-40B4-BE49-F238E27FC236}">
                  <a16:creationId xmlns:a16="http://schemas.microsoft.com/office/drawing/2014/main" id="{8D351E63-5F32-49E9-8153-5D7EF4387E2D}"/>
                </a:ext>
              </a:extLst>
            </p:cNvPr>
            <p:cNvSpPr txBox="1"/>
            <p:nvPr/>
          </p:nvSpPr>
          <p:spPr>
            <a:xfrm>
              <a:off x="1758461" y="1446412"/>
              <a:ext cx="6286501" cy="2446502"/>
            </a:xfrm>
            <a:prstGeom prst="rect">
              <a:avLst/>
            </a:prstGeom>
            <a:noFill/>
          </p:spPr>
          <p:txBody>
            <a:bodyPr wrap="square" rtlCol="0">
              <a:spAutoFit/>
            </a:bodyPr>
            <a:lstStyle/>
            <a:p>
              <a:pPr>
                <a:lnSpc>
                  <a:spcPct val="150000"/>
                </a:lnSpc>
              </a:pPr>
              <a:r>
                <a:rPr lang="en-US" altLang="zh-CN" sz="2800" b="1" dirty="0">
                  <a:solidFill>
                    <a:schemeClr val="accent3">
                      <a:lumMod val="60000"/>
                      <a:lumOff val="40000"/>
                    </a:schemeClr>
                  </a:solidFill>
                </a:rPr>
                <a:t>Dataset Manufacturing</a:t>
              </a:r>
            </a:p>
            <a:p>
              <a:pPr>
                <a:lnSpc>
                  <a:spcPct val="150000"/>
                </a:lnSpc>
              </a:pPr>
              <a:r>
                <a:rPr lang="en-US" altLang="zh-CN" sz="2800" b="1" dirty="0"/>
                <a:t>Rectangle Detection &amp; Plate Validation</a:t>
              </a:r>
            </a:p>
            <a:p>
              <a:pPr>
                <a:lnSpc>
                  <a:spcPct val="150000"/>
                </a:lnSpc>
              </a:pPr>
              <a:r>
                <a:rPr lang="en-US" sz="2800" b="1" dirty="0">
                  <a:solidFill>
                    <a:schemeClr val="accent3">
                      <a:lumMod val="60000"/>
                      <a:lumOff val="40000"/>
                    </a:schemeClr>
                  </a:solidFill>
                </a:rPr>
                <a:t>State Recognition </a:t>
              </a:r>
              <a:r>
                <a:rPr lang="en-US" altLang="zh-CN" sz="2800" b="1" dirty="0">
                  <a:solidFill>
                    <a:schemeClr val="accent3">
                      <a:lumMod val="60000"/>
                      <a:lumOff val="40000"/>
                    </a:schemeClr>
                  </a:solidFill>
                </a:rPr>
                <a:t>&amp;</a:t>
              </a:r>
              <a:r>
                <a:rPr lang="en-US" sz="2800" b="1" dirty="0">
                  <a:solidFill>
                    <a:schemeClr val="accent3">
                      <a:lumMod val="60000"/>
                      <a:lumOff val="40000"/>
                    </a:schemeClr>
                  </a:solidFill>
                </a:rPr>
                <a:t> Serial Extraction</a:t>
              </a:r>
            </a:p>
            <a:p>
              <a:pPr>
                <a:lnSpc>
                  <a:spcPct val="150000"/>
                </a:lnSpc>
              </a:pPr>
              <a:r>
                <a:rPr lang="en-US" sz="2800" b="1" dirty="0">
                  <a:solidFill>
                    <a:schemeClr val="accent3">
                      <a:lumMod val="60000"/>
                      <a:lumOff val="40000"/>
                    </a:schemeClr>
                  </a:solidFill>
                </a:rPr>
                <a:t>Character Segmentation &amp; Recognition</a:t>
              </a:r>
            </a:p>
            <a:p>
              <a:pPr>
                <a:lnSpc>
                  <a:spcPct val="150000"/>
                </a:lnSpc>
              </a:pPr>
              <a:r>
                <a:rPr lang="en-US" sz="2800" b="1" dirty="0">
                  <a:solidFill>
                    <a:schemeClr val="accent3">
                      <a:lumMod val="60000"/>
                      <a:lumOff val="40000"/>
                    </a:schemeClr>
                  </a:solidFill>
                </a:rPr>
                <a:t>Future Work</a:t>
              </a:r>
            </a:p>
          </p:txBody>
        </p:sp>
        <p:sp>
          <p:nvSpPr>
            <p:cNvPr id="6" name="TextBox 5">
              <a:extLst>
                <a:ext uri="{FF2B5EF4-FFF2-40B4-BE49-F238E27FC236}">
                  <a16:creationId xmlns:a16="http://schemas.microsoft.com/office/drawing/2014/main" id="{86E3ADF6-F5D0-42DE-A4DA-874F82A96D88}"/>
                </a:ext>
              </a:extLst>
            </p:cNvPr>
            <p:cNvSpPr txBox="1"/>
            <p:nvPr/>
          </p:nvSpPr>
          <p:spPr>
            <a:xfrm>
              <a:off x="1767253" y="738526"/>
              <a:ext cx="6097464" cy="707886"/>
            </a:xfrm>
            <a:prstGeom prst="rect">
              <a:avLst/>
            </a:prstGeom>
            <a:noFill/>
          </p:spPr>
          <p:txBody>
            <a:bodyPr wrap="square">
              <a:spAutoFit/>
            </a:bodyPr>
            <a:lstStyle/>
            <a:p>
              <a:r>
                <a:rPr lang="en-US" altLang="zh-CN" sz="4000" b="1" dirty="0"/>
                <a:t>Road Map</a:t>
              </a:r>
              <a:endParaRPr lang="en-US" sz="4000" dirty="0"/>
            </a:p>
          </p:txBody>
        </p:sp>
      </p:grpSp>
    </p:spTree>
    <p:extLst>
      <p:ext uri="{BB962C8B-B14F-4D97-AF65-F5344CB8AC3E}">
        <p14:creationId xmlns:p14="http://schemas.microsoft.com/office/powerpoint/2010/main" val="138768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D58B58-389C-4BCD-84E2-36F316701EA7}"/>
              </a:ext>
            </a:extLst>
          </p:cNvPr>
          <p:cNvGrpSpPr/>
          <p:nvPr/>
        </p:nvGrpSpPr>
        <p:grpSpPr>
          <a:xfrm>
            <a:off x="871323" y="1583238"/>
            <a:ext cx="10449353" cy="4705595"/>
            <a:chOff x="654050" y="801688"/>
            <a:chExt cx="11479213" cy="5811837"/>
          </a:xfrm>
        </p:grpSpPr>
        <p:pic>
          <p:nvPicPr>
            <p:cNvPr id="3" name="图片 4">
              <a:extLst>
                <a:ext uri="{FF2B5EF4-FFF2-40B4-BE49-F238E27FC236}">
                  <a16:creationId xmlns:a16="http://schemas.microsoft.com/office/drawing/2014/main" id="{99EDC159-CC01-46BD-A64E-26A0619038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50" y="1743075"/>
              <a:ext cx="422275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5">
              <a:extLst>
                <a:ext uri="{FF2B5EF4-FFF2-40B4-BE49-F238E27FC236}">
                  <a16:creationId xmlns:a16="http://schemas.microsoft.com/office/drawing/2014/main" id="{A6A19C6D-8D51-450A-A21A-B4A95E3C95D4}"/>
                </a:ext>
              </a:extLst>
            </p:cNvPr>
            <p:cNvSpPr txBox="1">
              <a:spLocks noChangeArrowheads="1"/>
            </p:cNvSpPr>
            <p:nvPr/>
          </p:nvSpPr>
          <p:spPr bwMode="auto">
            <a:xfrm>
              <a:off x="654050" y="801688"/>
              <a:ext cx="4451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kumimoji="1" lang="en-US" altLang="zh-CN" sz="2000" dirty="0"/>
                <a:t>Find minimum enclosing rectangles</a:t>
              </a:r>
              <a:r>
                <a:rPr kumimoji="1" lang="zh-CN" altLang="en-US" sz="2000" dirty="0"/>
                <a:t> </a:t>
              </a:r>
              <a:r>
                <a:rPr kumimoji="1" lang="en-US" altLang="zh-CN" sz="2000" dirty="0"/>
                <a:t>with the rational size</a:t>
              </a:r>
              <a:endParaRPr kumimoji="1" lang="zh-CN" altLang="en-US" sz="2000" dirty="0"/>
            </a:p>
          </p:txBody>
        </p:sp>
        <p:sp>
          <p:nvSpPr>
            <p:cNvPr id="5" name="文本框 7">
              <a:extLst>
                <a:ext uri="{FF2B5EF4-FFF2-40B4-BE49-F238E27FC236}">
                  <a16:creationId xmlns:a16="http://schemas.microsoft.com/office/drawing/2014/main" id="{1B1A0E90-C70B-4240-ACFA-65B7C64BE8C7}"/>
                </a:ext>
              </a:extLst>
            </p:cNvPr>
            <p:cNvSpPr txBox="1">
              <a:spLocks noChangeArrowheads="1"/>
            </p:cNvSpPr>
            <p:nvPr/>
          </p:nvSpPr>
          <p:spPr bwMode="auto">
            <a:xfrm>
              <a:off x="6393657" y="931403"/>
              <a:ext cx="5418984" cy="4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kumimoji="1" lang="en-US" altLang="zh-CN" sz="2000" dirty="0"/>
                <a:t>Straighten and crop the</a:t>
              </a:r>
              <a:r>
                <a:rPr kumimoji="1" lang="zh-CN" altLang="en-US" sz="2000" dirty="0"/>
                <a:t> </a:t>
              </a:r>
              <a:r>
                <a:rPr kumimoji="1" lang="en-US" altLang="zh-CN" sz="2000" dirty="0"/>
                <a:t>rectangle images</a:t>
              </a:r>
              <a:endParaRPr kumimoji="1" lang="zh-CN" altLang="en-US" sz="2000" dirty="0"/>
            </a:p>
          </p:txBody>
        </p:sp>
        <p:pic>
          <p:nvPicPr>
            <p:cNvPr id="6" name="图片 9">
              <a:extLst>
                <a:ext uri="{FF2B5EF4-FFF2-40B4-BE49-F238E27FC236}">
                  <a16:creationId xmlns:a16="http://schemas.microsoft.com/office/drawing/2014/main" id="{9E156056-9453-4B67-A546-BD903E431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088" y="4357688"/>
              <a:ext cx="3719512"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1">
              <a:extLst>
                <a:ext uri="{FF2B5EF4-FFF2-40B4-BE49-F238E27FC236}">
                  <a16:creationId xmlns:a16="http://schemas.microsoft.com/office/drawing/2014/main" id="{44BC99E5-B21C-41AA-B97C-06D11C9D0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4088" y="2497138"/>
              <a:ext cx="3263900"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3">
              <a:extLst>
                <a:ext uri="{FF2B5EF4-FFF2-40B4-BE49-F238E27FC236}">
                  <a16:creationId xmlns:a16="http://schemas.microsoft.com/office/drawing/2014/main" id="{EEA08036-E1EC-4D4C-AB4B-295603627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9775" y="5334000"/>
              <a:ext cx="243840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5">
              <a:extLst>
                <a:ext uri="{FF2B5EF4-FFF2-40B4-BE49-F238E27FC236}">
                  <a16:creationId xmlns:a16="http://schemas.microsoft.com/office/drawing/2014/main" id="{C1B46894-7488-45A3-AACF-0951D268E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4088" y="5316538"/>
              <a:ext cx="27178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7">
              <a:extLst>
                <a:ext uri="{FF2B5EF4-FFF2-40B4-BE49-F238E27FC236}">
                  <a16:creationId xmlns:a16="http://schemas.microsoft.com/office/drawing/2014/main" id="{5F197150-2BAC-4701-93B1-46D665F0F0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1838" y="2566988"/>
              <a:ext cx="9842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9">
              <a:extLst>
                <a:ext uri="{FF2B5EF4-FFF2-40B4-BE49-F238E27FC236}">
                  <a16:creationId xmlns:a16="http://schemas.microsoft.com/office/drawing/2014/main" id="{2F5E1DF5-203A-4BDC-8E34-D2F1D4E1BC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6034088" y="1768475"/>
              <a:ext cx="39147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21">
              <a:extLst>
                <a:ext uri="{FF2B5EF4-FFF2-40B4-BE49-F238E27FC236}">
                  <a16:creationId xmlns:a16="http://schemas.microsoft.com/office/drawing/2014/main" id="{038EA7E7-F6C9-4678-9849-C7589B2BC8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4688" y="3700463"/>
              <a:ext cx="256698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23">
              <a:extLst>
                <a:ext uri="{FF2B5EF4-FFF2-40B4-BE49-F238E27FC236}">
                  <a16:creationId xmlns:a16="http://schemas.microsoft.com/office/drawing/2014/main" id="{61A02A47-49A1-49ED-88D1-4DFDBBA697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9113" y="2566988"/>
              <a:ext cx="145415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27">
              <a:extLst>
                <a:ext uri="{FF2B5EF4-FFF2-40B4-BE49-F238E27FC236}">
                  <a16:creationId xmlns:a16="http://schemas.microsoft.com/office/drawing/2014/main" id="{AA6B17CE-A2EF-485C-92AB-23B83F18A1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1087100" y="1423988"/>
              <a:ext cx="6381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右箭头 28">
              <a:extLst>
                <a:ext uri="{FF2B5EF4-FFF2-40B4-BE49-F238E27FC236}">
                  <a16:creationId xmlns:a16="http://schemas.microsoft.com/office/drawing/2014/main" id="{1735D8BF-CBDB-4D25-AD22-492967684A3C}"/>
                </a:ext>
              </a:extLst>
            </p:cNvPr>
            <p:cNvSpPr/>
            <p:nvPr/>
          </p:nvSpPr>
          <p:spPr>
            <a:xfrm>
              <a:off x="5105400" y="3027363"/>
              <a:ext cx="762000" cy="460375"/>
            </a:xfrm>
            <a:prstGeom prst="rightArrow">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grpSp>
      <p:sp>
        <p:nvSpPr>
          <p:cNvPr id="16" name="TextBox 15">
            <a:extLst>
              <a:ext uri="{FF2B5EF4-FFF2-40B4-BE49-F238E27FC236}">
                <a16:creationId xmlns:a16="http://schemas.microsoft.com/office/drawing/2014/main" id="{0EB50FB2-6F93-4386-941D-9E20833B7FA6}"/>
              </a:ext>
            </a:extLst>
          </p:cNvPr>
          <p:cNvSpPr txBox="1"/>
          <p:nvPr/>
        </p:nvSpPr>
        <p:spPr>
          <a:xfrm>
            <a:off x="391884" y="569167"/>
            <a:ext cx="7222253" cy="584775"/>
          </a:xfrm>
          <a:prstGeom prst="rect">
            <a:avLst/>
          </a:prstGeom>
          <a:noFill/>
        </p:spPr>
        <p:txBody>
          <a:bodyPr wrap="square" rtlCol="0">
            <a:spAutoFit/>
          </a:bodyPr>
          <a:lstStyle/>
          <a:p>
            <a:r>
              <a:rPr lang="en-US" sz="3200" b="1" dirty="0"/>
              <a:t>Rectangle Detection </a:t>
            </a:r>
            <a:r>
              <a:rPr lang="en-US" altLang="zh-CN" sz="3200" b="1" dirty="0"/>
              <a:t>and</a:t>
            </a:r>
            <a:r>
              <a:rPr lang="en-US" sz="3200" b="1" dirty="0"/>
              <a:t> Plate Validation</a:t>
            </a:r>
          </a:p>
        </p:txBody>
      </p:sp>
    </p:spTree>
    <p:extLst>
      <p:ext uri="{BB962C8B-B14F-4D97-AF65-F5344CB8AC3E}">
        <p14:creationId xmlns:p14="http://schemas.microsoft.com/office/powerpoint/2010/main" val="211706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3EC379-617D-4742-B95D-62D3FC4BE0D0}"/>
              </a:ext>
            </a:extLst>
          </p:cNvPr>
          <p:cNvSpPr txBox="1"/>
          <p:nvPr/>
        </p:nvSpPr>
        <p:spPr>
          <a:xfrm>
            <a:off x="391885" y="569167"/>
            <a:ext cx="8048730" cy="584775"/>
          </a:xfrm>
          <a:prstGeom prst="rect">
            <a:avLst/>
          </a:prstGeom>
          <a:noFill/>
        </p:spPr>
        <p:txBody>
          <a:bodyPr wrap="square" rtlCol="0">
            <a:spAutoFit/>
          </a:bodyPr>
          <a:lstStyle/>
          <a:p>
            <a:r>
              <a:rPr lang="en-US" sz="3200" b="1" dirty="0"/>
              <a:t>Rectangle Detection and Plate Validation</a:t>
            </a:r>
          </a:p>
        </p:txBody>
      </p:sp>
      <p:grpSp>
        <p:nvGrpSpPr>
          <p:cNvPr id="5" name="Group 4">
            <a:extLst>
              <a:ext uri="{FF2B5EF4-FFF2-40B4-BE49-F238E27FC236}">
                <a16:creationId xmlns:a16="http://schemas.microsoft.com/office/drawing/2014/main" id="{B4307805-664C-4DBD-8CFD-B4506F806A8C}"/>
              </a:ext>
            </a:extLst>
          </p:cNvPr>
          <p:cNvGrpSpPr/>
          <p:nvPr/>
        </p:nvGrpSpPr>
        <p:grpSpPr>
          <a:xfrm>
            <a:off x="284162" y="2337508"/>
            <a:ext cx="11623675" cy="3109204"/>
            <a:chOff x="688975" y="1532646"/>
            <a:chExt cx="11623675" cy="3109204"/>
          </a:xfrm>
        </p:grpSpPr>
        <p:sp>
          <p:nvSpPr>
            <p:cNvPr id="6" name="文本框 5">
              <a:extLst>
                <a:ext uri="{FF2B5EF4-FFF2-40B4-BE49-F238E27FC236}">
                  <a16:creationId xmlns:a16="http://schemas.microsoft.com/office/drawing/2014/main" id="{3436EE4C-9E3B-48EA-A262-9EAAF9A69EED}"/>
                </a:ext>
              </a:extLst>
            </p:cNvPr>
            <p:cNvSpPr txBox="1">
              <a:spLocks noChangeArrowheads="1"/>
            </p:cNvSpPr>
            <p:nvPr/>
          </p:nvSpPr>
          <p:spPr bwMode="auto">
            <a:xfrm>
              <a:off x="1442976" y="1532646"/>
              <a:ext cx="175589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kumimoji="1" lang="en-US" altLang="zh-CN" sz="2000" dirty="0"/>
                <a:t>Candidates</a:t>
              </a:r>
              <a:endParaRPr kumimoji="1" lang="zh-CN" altLang="en-US" sz="2000" dirty="0"/>
            </a:p>
          </p:txBody>
        </p:sp>
        <p:sp>
          <p:nvSpPr>
            <p:cNvPr id="7" name="文本框 7">
              <a:extLst>
                <a:ext uri="{FF2B5EF4-FFF2-40B4-BE49-F238E27FC236}">
                  <a16:creationId xmlns:a16="http://schemas.microsoft.com/office/drawing/2014/main" id="{4223DAB9-1499-449F-8A18-2431F86A2156}"/>
                </a:ext>
              </a:extLst>
            </p:cNvPr>
            <p:cNvSpPr txBox="1">
              <a:spLocks noChangeArrowheads="1"/>
            </p:cNvSpPr>
            <p:nvPr/>
          </p:nvSpPr>
          <p:spPr bwMode="auto">
            <a:xfrm>
              <a:off x="8077200" y="1604963"/>
              <a:ext cx="4235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kumimoji="1" lang="en-US" altLang="zh-CN" sz="2000"/>
                <a:t>The Image verified as True by PVN</a:t>
              </a:r>
              <a:endParaRPr kumimoji="1" lang="zh-CN" altLang="en-US" sz="2000"/>
            </a:p>
          </p:txBody>
        </p:sp>
        <p:pic>
          <p:nvPicPr>
            <p:cNvPr id="8" name="图片 2">
              <a:extLst>
                <a:ext uri="{FF2B5EF4-FFF2-40B4-BE49-F238E27FC236}">
                  <a16:creationId xmlns:a16="http://schemas.microsoft.com/office/drawing/2014/main" id="{8ECDA0C6-CE83-495A-A1EF-1C7657F67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975" y="2051050"/>
              <a:ext cx="32639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箭头 16">
              <a:extLst>
                <a:ext uri="{FF2B5EF4-FFF2-40B4-BE49-F238E27FC236}">
                  <a16:creationId xmlns:a16="http://schemas.microsoft.com/office/drawing/2014/main" id="{3C28F8B5-1F68-4514-84AD-685D08A704BF}"/>
                </a:ext>
              </a:extLst>
            </p:cNvPr>
            <p:cNvSpPr/>
            <p:nvPr/>
          </p:nvSpPr>
          <p:spPr>
            <a:xfrm>
              <a:off x="4275138" y="3116263"/>
              <a:ext cx="762000" cy="460375"/>
            </a:xfrm>
            <a:prstGeom prst="rightArrow">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sp>
          <p:nvSpPr>
            <p:cNvPr id="10" name="矩形 3">
              <a:extLst>
                <a:ext uri="{FF2B5EF4-FFF2-40B4-BE49-F238E27FC236}">
                  <a16:creationId xmlns:a16="http://schemas.microsoft.com/office/drawing/2014/main" id="{0D1D5FB6-E342-472C-87A0-B4898B4CDAF3}"/>
                </a:ext>
              </a:extLst>
            </p:cNvPr>
            <p:cNvSpPr/>
            <p:nvPr/>
          </p:nvSpPr>
          <p:spPr>
            <a:xfrm>
              <a:off x="5257800" y="2584450"/>
              <a:ext cx="2400300" cy="1524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a:defRPr/>
              </a:pPr>
              <a:r>
                <a:rPr kumimoji="1" lang="en-US" altLang="zh-CN" b="1" dirty="0">
                  <a:solidFill>
                    <a:prstClr val="black"/>
                  </a:solidFill>
                  <a:latin typeface="Arial" panose="020B0604020202020204" pitchFamily="34" charset="0"/>
                  <a:ea typeface="ＭＳ Ｐゴシック" panose="020B0600070205080204" pitchFamily="34" charset="-128"/>
                </a:rPr>
                <a:t>PVN</a:t>
              </a:r>
              <a:endParaRPr kumimoji="1" lang="en-US" altLang="zh-CN" dirty="0">
                <a:solidFill>
                  <a:prstClr val="black"/>
                </a:solidFill>
                <a:latin typeface="Arial" panose="020B0604020202020204" pitchFamily="34" charset="0"/>
                <a:ea typeface="ＭＳ Ｐゴシック" panose="020B0600070205080204" pitchFamily="34" charset="-128"/>
              </a:endParaRPr>
            </a:p>
            <a:p>
              <a:pPr>
                <a:defRPr/>
              </a:pPr>
              <a:r>
                <a:rPr kumimoji="1" lang="en-US" altLang="zh-CN" dirty="0">
                  <a:solidFill>
                    <a:prstClr val="black"/>
                  </a:solidFill>
                  <a:latin typeface="Arial" panose="020B0604020202020204" pitchFamily="34" charset="0"/>
                  <a:ea typeface="ＭＳ Ｐゴシック" panose="020B0600070205080204" pitchFamily="34" charset="-128"/>
                </a:rPr>
                <a:t>   Plate Validation Net</a:t>
              </a:r>
              <a:endParaRPr kumimoji="1" lang="zh-CN" altLang="en-US" dirty="0">
                <a:solidFill>
                  <a:prstClr val="black"/>
                </a:solidFill>
                <a:latin typeface="Arial" panose="020B0604020202020204" pitchFamily="34" charset="0"/>
                <a:ea typeface="ＭＳ Ｐゴシック" panose="020B0600070205080204" pitchFamily="34" charset="-128"/>
              </a:endParaRPr>
            </a:p>
          </p:txBody>
        </p:sp>
        <p:sp>
          <p:nvSpPr>
            <p:cNvPr id="11" name="右箭头 20">
              <a:extLst>
                <a:ext uri="{FF2B5EF4-FFF2-40B4-BE49-F238E27FC236}">
                  <a16:creationId xmlns:a16="http://schemas.microsoft.com/office/drawing/2014/main" id="{456067C4-EA36-4994-99C6-FEBE2427B289}"/>
                </a:ext>
              </a:extLst>
            </p:cNvPr>
            <p:cNvSpPr/>
            <p:nvPr/>
          </p:nvSpPr>
          <p:spPr>
            <a:xfrm>
              <a:off x="8001000" y="3124200"/>
              <a:ext cx="762000" cy="460375"/>
            </a:xfrm>
            <a:prstGeom prst="rightArrow">
              <a:avLst/>
            </a:prstGeom>
            <a:solidFill>
              <a:schemeClr val="bg1">
                <a:lumMod val="6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kumimoji="1" lang="zh-CN" altLang="en-US"/>
            </a:p>
          </p:txBody>
        </p:sp>
        <p:pic>
          <p:nvPicPr>
            <p:cNvPr id="12" name="图片 22">
              <a:extLst>
                <a:ext uri="{FF2B5EF4-FFF2-40B4-BE49-F238E27FC236}">
                  <a16:creationId xmlns:a16="http://schemas.microsoft.com/office/drawing/2014/main" id="{EA372A20-3D58-463B-B4E4-6EF354F9F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025" y="2736850"/>
              <a:ext cx="29051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9547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TotalTime>
  <Words>619</Words>
  <Application>Microsoft Office PowerPoint</Application>
  <PresentationFormat>Widescreen</PresentationFormat>
  <Paragraphs>131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AlexLiu.HUST@gmail.com</dc:creator>
  <cp:lastModifiedBy>AlexLiu.HUST@gmail.com</cp:lastModifiedBy>
  <cp:revision>71</cp:revision>
  <dcterms:created xsi:type="dcterms:W3CDTF">2021-04-23T20:11:24Z</dcterms:created>
  <dcterms:modified xsi:type="dcterms:W3CDTF">2021-04-29T01:28:33Z</dcterms:modified>
</cp:coreProperties>
</file>